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webextensions/webextension1.xml" ContentType="application/vnd.ms-office.webextension+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autoCompressPictures="0">
  <p:sldMasterIdLst>
    <p:sldMasterId id="2147483648" r:id="rId1"/>
  </p:sldMasterIdLst>
  <p:notesMasterIdLst>
    <p:notesMasterId r:id="rId36"/>
  </p:notesMasterIdLst>
  <p:sldIdLst>
    <p:sldId id="256" r:id="rId2"/>
    <p:sldId id="257" r:id="rId3"/>
    <p:sldId id="258" r:id="rId4"/>
    <p:sldId id="259" r:id="rId5"/>
    <p:sldId id="264" r:id="rId6"/>
    <p:sldId id="352" r:id="rId7"/>
    <p:sldId id="260" r:id="rId8"/>
    <p:sldId id="288" r:id="rId9"/>
    <p:sldId id="289" r:id="rId10"/>
    <p:sldId id="290" r:id="rId11"/>
    <p:sldId id="291" r:id="rId12"/>
    <p:sldId id="292" r:id="rId13"/>
    <p:sldId id="293" r:id="rId14"/>
    <p:sldId id="261" r:id="rId15"/>
    <p:sldId id="262" r:id="rId16"/>
    <p:sldId id="263" r:id="rId17"/>
    <p:sldId id="283" r:id="rId18"/>
    <p:sldId id="355" r:id="rId19"/>
    <p:sldId id="323" r:id="rId20"/>
    <p:sldId id="266" r:id="rId21"/>
    <p:sldId id="267" r:id="rId22"/>
    <p:sldId id="353" r:id="rId23"/>
    <p:sldId id="269" r:id="rId24"/>
    <p:sldId id="270" r:id="rId25"/>
    <p:sldId id="272" r:id="rId26"/>
    <p:sldId id="273" r:id="rId27"/>
    <p:sldId id="274" r:id="rId28"/>
    <p:sldId id="275" r:id="rId29"/>
    <p:sldId id="276" r:id="rId30"/>
    <p:sldId id="354" r:id="rId31"/>
    <p:sldId id="278" r:id="rId32"/>
    <p:sldId id="279" r:id="rId33"/>
    <p:sldId id="280" r:id="rId34"/>
    <p:sldId id="281" r:id="rId35"/>
  </p:sldIdLst>
  <p:sldSz cx="9144000" cy="6858000" type="screen4x3"/>
  <p:notesSz cx="9601200" cy="7315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4" roundtripDataSignature="AMtx7mgMLlwaTPc44NcTCU31lWawyXUguQ=="/>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2A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47F5C1C-490F-425E-B605-2E567EFB3486}">
  <a:tblStyle styleId="{247F5C1C-490F-425E-B605-2E567EFB3486}"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FC142B95-3861-441C-84C3-C89A0818DFB4}"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06"/>
    <p:restoredTop sz="88732"/>
  </p:normalViewPr>
  <p:slideViewPr>
    <p:cSldViewPr snapToGrid="0" snapToObjects="1">
      <p:cViewPr varScale="1">
        <p:scale>
          <a:sx n="109" d="100"/>
          <a:sy n="109" d="100"/>
        </p:scale>
        <p:origin x="1992" y="184"/>
      </p:cViewPr>
      <p:guideLst/>
    </p:cSldViewPr>
  </p:slideViewPr>
  <p:notesTextViewPr>
    <p:cViewPr>
      <p:scale>
        <a:sx n="140" d="100"/>
        <a:sy n="14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54"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2"/>
            <a:ext cx="4160520" cy="367030"/>
          </a:xfrm>
          <a:prstGeom prst="rect">
            <a:avLst/>
          </a:prstGeom>
          <a:noFill/>
          <a:ln>
            <a:noFill/>
          </a:ln>
        </p:spPr>
        <p:txBody>
          <a:bodyPr spcFirstLastPara="1" wrap="square" lIns="96650" tIns="48325" rIns="96650" bIns="48325" anchor="t" anchorCtr="0">
            <a:noAutofit/>
          </a:bodyPr>
          <a:lstStyle>
            <a:lvl1pPr marR="0" lvl="0" algn="l"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5438458" y="2"/>
            <a:ext cx="4160520" cy="367030"/>
          </a:xfrm>
          <a:prstGeom prst="rect">
            <a:avLst/>
          </a:prstGeom>
          <a:noFill/>
          <a:ln>
            <a:noFill/>
          </a:ln>
        </p:spPr>
        <p:txBody>
          <a:bodyPr spcFirstLastPara="1" wrap="square" lIns="96650" tIns="48325" rIns="96650" bIns="48325" anchor="t" anchorCtr="0">
            <a:noAutofit/>
          </a:bodyPr>
          <a:lstStyle>
            <a:lvl1pPr marR="0" lvl="0" algn="r"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6948171"/>
            <a:ext cx="4160520" cy="367029"/>
          </a:xfrm>
          <a:prstGeom prst="rect">
            <a:avLst/>
          </a:prstGeom>
          <a:noFill/>
          <a:ln>
            <a:noFill/>
          </a:ln>
        </p:spPr>
        <p:txBody>
          <a:bodyPr spcFirstLastPara="1" wrap="square" lIns="96650" tIns="48325" rIns="96650" bIns="48325" anchor="b" anchorCtr="0">
            <a:noAutofit/>
          </a:bodyPr>
          <a:lstStyle>
            <a:lvl1pPr marR="0" lvl="0" algn="l"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5438458" y="6948171"/>
            <a:ext cx="4160520" cy="367029"/>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chemeClr val="dk1"/>
                </a:solidFill>
                <a:latin typeface="Calibri"/>
                <a:ea typeface="Calibri"/>
                <a:cs typeface="Calibri"/>
                <a:sym typeface="Calibri"/>
              </a:rPr>
              <a:t>‹#›</a:t>
            </a:fld>
            <a:endParaRPr sz="13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
        <p:cNvGrpSpPr/>
        <p:nvPr/>
      </p:nvGrpSpPr>
      <p:grpSpPr>
        <a:xfrm>
          <a:off x="0" y="0"/>
          <a:ext cx="0" cy="0"/>
          <a:chOff x="0" y="0"/>
          <a:chExt cx="0" cy="0"/>
        </a:xfrm>
      </p:grpSpPr>
      <p:sp>
        <p:nvSpPr>
          <p:cNvPr id="37" name="Google Shape;37;p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38" name="Google Shape;38;p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5"/>
        <p:cNvGrpSpPr/>
        <p:nvPr/>
      </p:nvGrpSpPr>
      <p:grpSpPr>
        <a:xfrm>
          <a:off x="0" y="0"/>
          <a:ext cx="0" cy="0"/>
          <a:chOff x="0" y="0"/>
          <a:chExt cx="0" cy="0"/>
        </a:xfrm>
      </p:grpSpPr>
      <p:sp>
        <p:nvSpPr>
          <p:cNvPr id="596" name="Google Shape;596;p2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97" name="Google Shape;597;p26: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98" name="Google Shape;598;p26: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SzPts val="1400"/>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9"/>
        <p:cNvGrpSpPr/>
        <p:nvPr/>
      </p:nvGrpSpPr>
      <p:grpSpPr>
        <a:xfrm>
          <a:off x="0" y="0"/>
          <a:ext cx="0" cy="0"/>
          <a:chOff x="0" y="0"/>
          <a:chExt cx="0" cy="0"/>
        </a:xfrm>
      </p:grpSpPr>
      <p:sp>
        <p:nvSpPr>
          <p:cNvPr id="620" name="Google Shape;620;p67: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621" name="Google Shape;621;p6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6"/>
        <p:cNvGrpSpPr/>
        <p:nvPr/>
      </p:nvGrpSpPr>
      <p:grpSpPr>
        <a:xfrm>
          <a:off x="0" y="0"/>
          <a:ext cx="0" cy="0"/>
          <a:chOff x="0" y="0"/>
          <a:chExt cx="0" cy="0"/>
        </a:xfrm>
      </p:grpSpPr>
      <p:sp>
        <p:nvSpPr>
          <p:cNvPr id="627" name="Google Shape;627;p68: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628" name="Google Shape;628;p6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3"/>
        <p:cNvGrpSpPr/>
        <p:nvPr/>
      </p:nvGrpSpPr>
      <p:grpSpPr>
        <a:xfrm>
          <a:off x="0" y="0"/>
          <a:ext cx="0" cy="0"/>
          <a:chOff x="0" y="0"/>
          <a:chExt cx="0" cy="0"/>
        </a:xfrm>
      </p:grpSpPr>
      <p:sp>
        <p:nvSpPr>
          <p:cNvPr id="654" name="Google Shape;654;p6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55" name="Google Shape;655;p65: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656" name="Google Shape;656;p65:notes"/>
          <p:cNvSpPr txBox="1">
            <a:spLocks noGrp="1"/>
          </p:cNvSpPr>
          <p:nvPr>
            <p:ph type="sldNum" idx="12"/>
          </p:nvPr>
        </p:nvSpPr>
        <p:spPr>
          <a:xfrm>
            <a:off x="5438458" y="6948171"/>
            <a:ext cx="4160520" cy="367029"/>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chemeClr val="dk1"/>
                </a:solidFill>
                <a:latin typeface="Calibri"/>
                <a:ea typeface="Calibri"/>
                <a:cs typeface="Calibri"/>
                <a:sym typeface="Calibri"/>
              </a:rPr>
              <a:t>13</a:t>
            </a:fld>
            <a:endParaRPr sz="13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10: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73" name="Google Shape;73;p10: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3: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0" name="Google Shape;90;p3: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91" name="Google Shape;91;p3: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SzPts val="1400"/>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2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4" name="Google Shape;124;p26: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25" name="Google Shape;125;p26: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SzPts val="1400"/>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3: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160" name="Google Shape;160;p13: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3: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160" name="Google Shape;160;p13: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611899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4" name="Google Shape;194;p7: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95" name="Google Shape;195;p7:notes"/>
          <p:cNvSpPr txBox="1">
            <a:spLocks noGrp="1"/>
          </p:cNvSpPr>
          <p:nvPr>
            <p:ph type="sldNum" idx="12"/>
          </p:nvPr>
        </p:nvSpPr>
        <p:spPr>
          <a:xfrm>
            <a:off x="5438458" y="6948171"/>
            <a:ext cx="4160520" cy="367029"/>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chemeClr val="dk1"/>
                </a:solidFill>
                <a:latin typeface="Calibri"/>
                <a:ea typeface="Calibri"/>
                <a:cs typeface="Calibri"/>
                <a:sym typeface="Calibri"/>
              </a:rPr>
              <a:t>19</a:t>
            </a:fld>
            <a:endParaRPr sz="13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68283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p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48" name="Google Shape;48;p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1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185" name="Google Shape;185;p1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30: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193" name="Google Shape;193;p30: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p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48" name="Google Shape;48;p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276915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p15: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09" name="Google Shape;209;p1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32: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16" name="Google Shape;216;p32: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16: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30" name="Google Shape;230;p1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1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37" name="Google Shape;237;p1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p17: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49" name="Google Shape;249;p1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p18: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80" name="Google Shape;280;p1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p19: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311" name="Google Shape;311;p19: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5" name="Google Shape;55;p5: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6" name="Google Shape;56;p5: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3</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p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48" name="Google Shape;48;p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326816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p20: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325" name="Google Shape;325;p20: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p2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333" name="Google Shape;333;p2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p55: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357" name="Google Shape;357;p5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p59: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364" name="Google Shape;364;p59: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32: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4" name="Google Shape;74;p32: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75" name="Google Shape;75;p32: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27: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40" name="Google Shape;140;p2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p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48" name="Google Shape;48;p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3219385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9: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65" name="Google Shape;65;p9: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0"/>
        <p:cNvGrpSpPr/>
        <p:nvPr/>
      </p:nvGrpSpPr>
      <p:grpSpPr>
        <a:xfrm>
          <a:off x="0" y="0"/>
          <a:ext cx="0" cy="0"/>
          <a:chOff x="0" y="0"/>
          <a:chExt cx="0" cy="0"/>
        </a:xfrm>
      </p:grpSpPr>
      <p:sp>
        <p:nvSpPr>
          <p:cNvPr id="581" name="Google Shape;581;p6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82" name="Google Shape;582;p6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8"/>
        <p:cNvGrpSpPr/>
        <p:nvPr/>
      </p:nvGrpSpPr>
      <p:grpSpPr>
        <a:xfrm>
          <a:off x="0" y="0"/>
          <a:ext cx="0" cy="0"/>
          <a:chOff x="0" y="0"/>
          <a:chExt cx="0" cy="0"/>
        </a:xfrm>
      </p:grpSpPr>
      <p:sp>
        <p:nvSpPr>
          <p:cNvPr id="589" name="Google Shape;589;p66: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90" name="Google Shape;590;p6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userDrawn="1">
  <p:cSld name="TITLE">
    <p:spTree>
      <p:nvGrpSpPr>
        <p:cNvPr id="1" name="Shape 17"/>
        <p:cNvGrpSpPr/>
        <p:nvPr/>
      </p:nvGrpSpPr>
      <p:grpSpPr>
        <a:xfrm>
          <a:off x="0" y="0"/>
          <a:ext cx="0" cy="0"/>
          <a:chOff x="0" y="0"/>
          <a:chExt cx="0" cy="0"/>
        </a:xfrm>
      </p:grpSpPr>
      <p:sp>
        <p:nvSpPr>
          <p:cNvPr id="25" name="Google Shape;18;p23">
            <a:extLst>
              <a:ext uri="{FF2B5EF4-FFF2-40B4-BE49-F238E27FC236}">
                <a16:creationId xmlns:a16="http://schemas.microsoft.com/office/drawing/2014/main" id="{6E82E8A6-D57A-5E4D-9451-A3D53DE9DADB}"/>
              </a:ext>
            </a:extLst>
          </p:cNvPr>
          <p:cNvSpPr/>
          <p:nvPr userDrawn="1"/>
        </p:nvSpPr>
        <p:spPr>
          <a:xfrm>
            <a:off x="-25" y="239212"/>
            <a:ext cx="9144000" cy="4988560"/>
          </a:xfrm>
          <a:prstGeom prst="rect">
            <a:avLst/>
          </a:prstGeom>
          <a:blipFill rotWithShape="1">
            <a:blip r:embed="rId2">
              <a:alphaModFix/>
            </a:blip>
            <a:tile tx="0" ty="0" sx="80000" sy="80000" flip="none" algn="tl"/>
          </a:blip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2000"/>
              <a:buFont typeface="Calibri"/>
              <a:buNone/>
            </a:pPr>
            <a:endParaRPr sz="2000" b="0" i="0" u="none" strike="noStrike" cap="none">
              <a:solidFill>
                <a:srgbClr val="C00000"/>
              </a:solidFill>
              <a:latin typeface="Calibri"/>
              <a:ea typeface="Calibri"/>
              <a:cs typeface="Calibri"/>
              <a:sym typeface="Calibri"/>
            </a:endParaRPr>
          </a:p>
        </p:txBody>
      </p:sp>
      <p:sp>
        <p:nvSpPr>
          <p:cNvPr id="26" name="Google Shape;19;p23">
            <a:extLst>
              <a:ext uri="{FF2B5EF4-FFF2-40B4-BE49-F238E27FC236}">
                <a16:creationId xmlns:a16="http://schemas.microsoft.com/office/drawing/2014/main" id="{3D32498D-7205-5C4F-8696-0E91770864A7}"/>
              </a:ext>
            </a:extLst>
          </p:cNvPr>
          <p:cNvSpPr txBox="1">
            <a:spLocks noGrp="1"/>
          </p:cNvSpPr>
          <p:nvPr>
            <p:ph type="ctrTitle"/>
          </p:nvPr>
        </p:nvSpPr>
        <p:spPr>
          <a:xfrm>
            <a:off x="685800" y="2268672"/>
            <a:ext cx="7772400" cy="1467257"/>
          </a:xfrm>
          <a:prstGeom prst="rect">
            <a:avLst/>
          </a:prstGeom>
          <a:noFill/>
          <a:ln>
            <a:noFill/>
          </a:ln>
        </p:spPr>
        <p:txBody>
          <a:bodyPr spcFirstLastPara="1" wrap="square" lIns="91425" tIns="45700" rIns="91425" bIns="45700" anchor="t" anchorCtr="0">
            <a:noAutofit/>
          </a:bodyPr>
          <a:lstStyle>
            <a:lvl1pPr lvl="0" algn="l">
              <a:lnSpc>
                <a:spcPct val="80000"/>
              </a:lnSpc>
              <a:spcBef>
                <a:spcPts val="0"/>
              </a:spcBef>
              <a:spcAft>
                <a:spcPts val="0"/>
              </a:spcAft>
              <a:buSzPts val="1400"/>
              <a:buNone/>
              <a:defRPr sz="6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7" name="Google Shape;20;p23">
            <a:extLst>
              <a:ext uri="{FF2B5EF4-FFF2-40B4-BE49-F238E27FC236}">
                <a16:creationId xmlns:a16="http://schemas.microsoft.com/office/drawing/2014/main" id="{DA72C720-FFC5-6D47-801C-7FFFA5774B3A}"/>
              </a:ext>
            </a:extLst>
          </p:cNvPr>
          <p:cNvSpPr txBox="1">
            <a:spLocks noGrp="1"/>
          </p:cNvSpPr>
          <p:nvPr>
            <p:ph type="subTitle" idx="1"/>
          </p:nvPr>
        </p:nvSpPr>
        <p:spPr>
          <a:xfrm>
            <a:off x="685800" y="5374529"/>
            <a:ext cx="7772400" cy="593883"/>
          </a:xfrm>
          <a:prstGeom prst="rect">
            <a:avLst/>
          </a:prstGeom>
          <a:noFill/>
          <a:ln>
            <a:noFill/>
          </a:ln>
        </p:spPr>
        <p:txBody>
          <a:bodyPr spcFirstLastPara="1" wrap="square" lIns="91425" tIns="45700" rIns="91425" bIns="45700" anchor="t" anchorCtr="0">
            <a:noAutofit/>
          </a:bodyPr>
          <a:lstStyle>
            <a:lvl1pPr lvl="0" algn="l">
              <a:lnSpc>
                <a:spcPct val="100000"/>
              </a:lnSpc>
              <a:spcBef>
                <a:spcPts val="640"/>
              </a:spcBef>
              <a:spcAft>
                <a:spcPts val="0"/>
              </a:spcAft>
              <a:buSzPts val="1920"/>
              <a:buNone/>
              <a:defRPr sz="3200" b="0">
                <a:solidFill>
                  <a:schemeClr val="dk1"/>
                </a:solidFill>
                <a:latin typeface="Calibri"/>
                <a:ea typeface="Calibri"/>
                <a:cs typeface="Calibri"/>
                <a:sym typeface="Calibri"/>
              </a:defRPr>
            </a:lvl1pPr>
            <a:lvl2pPr lvl="1" algn="ctr">
              <a:lnSpc>
                <a:spcPct val="100000"/>
              </a:lnSpc>
              <a:spcBef>
                <a:spcPts val="440"/>
              </a:spcBef>
              <a:spcAft>
                <a:spcPts val="0"/>
              </a:spcAft>
              <a:buSzPts val="2420"/>
              <a:buNone/>
              <a:defRPr/>
            </a:lvl2pPr>
            <a:lvl3pPr lvl="2" algn="ctr">
              <a:lnSpc>
                <a:spcPct val="100000"/>
              </a:lnSpc>
              <a:spcBef>
                <a:spcPts val="400"/>
              </a:spcBef>
              <a:spcAft>
                <a:spcPts val="0"/>
              </a:spcAft>
              <a:buSzPts val="1600"/>
              <a:buNone/>
              <a:defRPr/>
            </a:lvl3pPr>
            <a:lvl4pPr lvl="3" algn="ctr">
              <a:lnSpc>
                <a:spcPct val="100000"/>
              </a:lnSpc>
              <a:spcBef>
                <a:spcPts val="400"/>
              </a:spcBef>
              <a:spcAft>
                <a:spcPts val="0"/>
              </a:spcAft>
              <a:buSzPts val="2000"/>
              <a:buFont typeface="Calibri"/>
              <a:buNone/>
              <a:defRPr/>
            </a:lvl4pPr>
            <a:lvl5pPr lvl="4" algn="ctr">
              <a:lnSpc>
                <a:spcPct val="100000"/>
              </a:lnSpc>
              <a:spcBef>
                <a:spcPts val="400"/>
              </a:spcBef>
              <a:spcAft>
                <a:spcPts val="0"/>
              </a:spcAft>
              <a:buSzPts val="2000"/>
              <a:buFont typeface="Calibri"/>
              <a:buNone/>
              <a:defRPr/>
            </a:lvl5pPr>
            <a:lvl6pPr lvl="5" algn="ctr">
              <a:lnSpc>
                <a:spcPct val="100000"/>
              </a:lnSpc>
              <a:spcBef>
                <a:spcPts val="400"/>
              </a:spcBef>
              <a:spcAft>
                <a:spcPts val="0"/>
              </a:spcAft>
              <a:buClr>
                <a:schemeClr val="dk1"/>
              </a:buClr>
              <a:buSzPts val="2000"/>
              <a:buFont typeface="Arial"/>
              <a:buNone/>
              <a:defRPr/>
            </a:lvl6pPr>
            <a:lvl7pPr lvl="6" algn="ctr">
              <a:lnSpc>
                <a:spcPct val="100000"/>
              </a:lnSpc>
              <a:spcBef>
                <a:spcPts val="400"/>
              </a:spcBef>
              <a:spcAft>
                <a:spcPts val="0"/>
              </a:spcAft>
              <a:buClr>
                <a:schemeClr val="dk1"/>
              </a:buClr>
              <a:buSzPts val="2000"/>
              <a:buFont typeface="Arial"/>
              <a:buNone/>
              <a:defRPr/>
            </a:lvl7pPr>
            <a:lvl8pPr lvl="7" algn="ctr">
              <a:lnSpc>
                <a:spcPct val="100000"/>
              </a:lnSpc>
              <a:spcBef>
                <a:spcPts val="400"/>
              </a:spcBef>
              <a:spcAft>
                <a:spcPts val="0"/>
              </a:spcAft>
              <a:buClr>
                <a:schemeClr val="dk1"/>
              </a:buClr>
              <a:buSzPts val="2000"/>
              <a:buFont typeface="Arial"/>
              <a:buNone/>
              <a:defRPr/>
            </a:lvl8pPr>
            <a:lvl9pPr lvl="8" algn="ctr">
              <a:lnSpc>
                <a:spcPct val="100000"/>
              </a:lnSpc>
              <a:spcBef>
                <a:spcPts val="400"/>
              </a:spcBef>
              <a:spcAft>
                <a:spcPts val="0"/>
              </a:spcAft>
              <a:buClr>
                <a:schemeClr val="dk1"/>
              </a:buClr>
              <a:buSzPts val="2000"/>
              <a:buFont typeface="Arial"/>
              <a:buNone/>
              <a:defRPr/>
            </a:lvl9pPr>
          </a:lstStyle>
          <a:p>
            <a:endParaRPr/>
          </a:p>
        </p:txBody>
      </p:sp>
      <p:sp>
        <p:nvSpPr>
          <p:cNvPr id="28" name="Google Shape;21;p23">
            <a:extLst>
              <a:ext uri="{FF2B5EF4-FFF2-40B4-BE49-F238E27FC236}">
                <a16:creationId xmlns:a16="http://schemas.microsoft.com/office/drawing/2014/main" id="{26C195E9-EC12-F744-910A-A51CF5660FE1}"/>
              </a:ext>
            </a:extLst>
          </p:cNvPr>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pic>
        <p:nvPicPr>
          <p:cNvPr id="29" name="Google Shape;22;p23">
            <a:extLst>
              <a:ext uri="{FF2B5EF4-FFF2-40B4-BE49-F238E27FC236}">
                <a16:creationId xmlns:a16="http://schemas.microsoft.com/office/drawing/2014/main" id="{D65BAFC3-B3D0-724D-894A-4B0B8A520A45}"/>
              </a:ext>
            </a:extLst>
          </p:cNvPr>
          <p:cNvPicPr preferRelativeResize="0"/>
          <p:nvPr userDrawn="1"/>
        </p:nvPicPr>
        <p:blipFill rotWithShape="1">
          <a:blip r:embed="rId3">
            <a:alphaModFix/>
          </a:blip>
          <a:srcRect/>
          <a:stretch/>
        </p:blipFill>
        <p:spPr>
          <a:xfrm>
            <a:off x="152400" y="6590918"/>
            <a:ext cx="2150721" cy="169037"/>
          </a:xfrm>
          <a:prstGeom prst="rect">
            <a:avLst/>
          </a:prstGeom>
          <a:noFill/>
          <a:ln>
            <a:noFill/>
          </a:ln>
        </p:spPr>
      </p:pic>
      <p:sp>
        <p:nvSpPr>
          <p:cNvPr id="30" name="Google Shape;23;p23">
            <a:extLst>
              <a:ext uri="{FF2B5EF4-FFF2-40B4-BE49-F238E27FC236}">
                <a16:creationId xmlns:a16="http://schemas.microsoft.com/office/drawing/2014/main" id="{3BAB8A87-08E5-DD49-A540-9ACC7ECD4931}"/>
              </a:ext>
            </a:extLst>
          </p:cNvPr>
          <p:cNvSpPr txBox="1"/>
          <p:nvPr userDrawn="1"/>
        </p:nvSpPr>
        <p:spPr>
          <a:xfrm>
            <a:off x="685800" y="889967"/>
            <a:ext cx="7772400" cy="57752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4B2A85"/>
              </a:buClr>
              <a:buSzPts val="1920"/>
              <a:buFont typeface="Noto Sans Symbols"/>
              <a:buNone/>
            </a:pPr>
            <a:r>
              <a:rPr lang="en-US" sz="3200" b="0" i="0" u="none" strike="noStrike" cap="none" dirty="0">
                <a:solidFill>
                  <a:schemeClr val="lt1"/>
                </a:solidFill>
                <a:latin typeface="Calibri"/>
                <a:ea typeface="Calibri"/>
                <a:cs typeface="Calibri"/>
                <a:sym typeface="Calibri"/>
              </a:rPr>
              <a:t>CSE 390B, 2024 Winter</a:t>
            </a:r>
            <a:endParaRPr sz="1400" b="0" i="0" u="none" strike="noStrike" cap="none" dirty="0">
              <a:solidFill>
                <a:srgbClr val="000000"/>
              </a:solidFill>
              <a:latin typeface="Arial"/>
              <a:ea typeface="Arial"/>
              <a:cs typeface="Arial"/>
              <a:sym typeface="Arial"/>
            </a:endParaRPr>
          </a:p>
        </p:txBody>
      </p:sp>
      <p:sp>
        <p:nvSpPr>
          <p:cNvPr id="31" name="Google Shape;24;p23">
            <a:extLst>
              <a:ext uri="{FF2B5EF4-FFF2-40B4-BE49-F238E27FC236}">
                <a16:creationId xmlns:a16="http://schemas.microsoft.com/office/drawing/2014/main" id="{48A38B97-0502-2146-BC6A-63FD59B31C4B}"/>
              </a:ext>
            </a:extLst>
          </p:cNvPr>
          <p:cNvSpPr txBox="1"/>
          <p:nvPr userDrawn="1"/>
        </p:nvSpPr>
        <p:spPr>
          <a:xfrm>
            <a:off x="685800" y="1439089"/>
            <a:ext cx="8252138" cy="57752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4B2A85"/>
              </a:buClr>
              <a:buSzPts val="1920"/>
              <a:buFont typeface="Noto Sans Symbols"/>
              <a:buNone/>
            </a:pPr>
            <a:r>
              <a:rPr lang="en-US" sz="2400" b="0" i="0" u="none" strike="noStrike" cap="none">
                <a:solidFill>
                  <a:schemeClr val="lt1"/>
                </a:solidFill>
                <a:latin typeface="Calibri"/>
                <a:ea typeface="Calibri"/>
                <a:cs typeface="Calibri"/>
                <a:sym typeface="Calibri"/>
              </a:rPr>
              <a:t>Building Academic Success Through Bottom-Up Computing</a:t>
            </a:r>
            <a:endParaRPr sz="1400" b="0" i="0" u="none" strike="noStrike" cap="none">
              <a:solidFill>
                <a:srgbClr val="000000"/>
              </a:solidFill>
              <a:latin typeface="Arial"/>
              <a:ea typeface="Arial"/>
              <a:cs typeface="Arial"/>
              <a:sym typeface="Arial"/>
            </a:endParaRPr>
          </a:p>
        </p:txBody>
      </p:sp>
      <p:sp>
        <p:nvSpPr>
          <p:cNvPr id="32" name="Google Shape;13;p22">
            <a:extLst>
              <a:ext uri="{FF2B5EF4-FFF2-40B4-BE49-F238E27FC236}">
                <a16:creationId xmlns:a16="http://schemas.microsoft.com/office/drawing/2014/main" id="{8EE255B7-6BAC-684C-8575-EF13F2EB83C0}"/>
              </a:ext>
            </a:extLst>
          </p:cNvPr>
          <p:cNvSpPr/>
          <p:nvPr userDrawn="1"/>
        </p:nvSpPr>
        <p:spPr>
          <a:xfrm>
            <a:off x="0" y="-227"/>
            <a:ext cx="9144000" cy="228600"/>
          </a:xfrm>
          <a:prstGeom prst="rect">
            <a:avLst/>
          </a:prstGeom>
          <a:solidFill>
            <a:srgbClr val="4B2A8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imes New Roman"/>
              <a:ea typeface="Times New Roman"/>
              <a:cs typeface="Times New Roman"/>
              <a:sym typeface="Times New Roman"/>
            </a:endParaRPr>
          </a:p>
        </p:txBody>
      </p:sp>
      <p:sp>
        <p:nvSpPr>
          <p:cNvPr id="33" name="Google Shape;16;p22">
            <a:extLst>
              <a:ext uri="{FF2B5EF4-FFF2-40B4-BE49-F238E27FC236}">
                <a16:creationId xmlns:a16="http://schemas.microsoft.com/office/drawing/2014/main" id="{934F30B1-A305-6847-A06F-AE8CCDC280C9}"/>
              </a:ext>
            </a:extLst>
          </p:cNvPr>
          <p:cNvSpPr txBox="1"/>
          <p:nvPr userDrawn="1"/>
        </p:nvSpPr>
        <p:spPr>
          <a:xfrm>
            <a:off x="26376" y="26300"/>
            <a:ext cx="9144000" cy="169277"/>
          </a:xfrm>
          <a:prstGeom prst="rect">
            <a:avLst/>
          </a:prstGeom>
          <a:noFill/>
          <a:ln>
            <a:noFill/>
          </a:ln>
        </p:spPr>
        <p:txBody>
          <a:bodyPr spcFirstLastPara="1" wrap="square" lIns="91425" tIns="0" rIns="91425" bIns="0" anchor="ctr" anchorCtr="0">
            <a:spAutoFit/>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dirty="0">
                <a:solidFill>
                  <a:schemeClr val="lt1"/>
                </a:solidFill>
                <a:latin typeface="Arial"/>
                <a:ea typeface="Arial"/>
                <a:cs typeface="Arial"/>
                <a:sym typeface="Arial"/>
              </a:rPr>
              <a:t>Lecture 6: Bloom’s Taxonomy &amp; Building Memory</a:t>
            </a:r>
            <a:endParaRPr sz="1400" b="0" i="0" u="none" strike="noStrike" cap="none" dirty="0">
              <a:solidFill>
                <a:srgbClr val="000000"/>
              </a:solidFill>
              <a:latin typeface="Arial"/>
              <a:ea typeface="Arial"/>
              <a:cs typeface="Arial"/>
              <a:sym typeface="Arial"/>
            </a:endParaRPr>
          </a:p>
        </p:txBody>
      </p:sp>
      <p:pic>
        <p:nvPicPr>
          <p:cNvPr id="34" name="Google Shape;14;p22">
            <a:extLst>
              <a:ext uri="{FF2B5EF4-FFF2-40B4-BE49-F238E27FC236}">
                <a16:creationId xmlns:a16="http://schemas.microsoft.com/office/drawing/2014/main" id="{FD6D48C5-FC16-8C41-9AEB-9A2CBC1D1119}"/>
              </a:ext>
            </a:extLst>
          </p:cNvPr>
          <p:cNvPicPr preferRelativeResize="0"/>
          <p:nvPr userDrawn="1"/>
        </p:nvPicPr>
        <p:blipFill rotWithShape="1">
          <a:blip r:embed="rId4">
            <a:alphaModFix/>
          </a:blip>
          <a:srcRect/>
          <a:stretch/>
        </p:blipFill>
        <p:spPr>
          <a:xfrm>
            <a:off x="26376" y="25115"/>
            <a:ext cx="2150721" cy="169037"/>
          </a:xfrm>
          <a:prstGeom prst="rect">
            <a:avLst/>
          </a:prstGeom>
          <a:noFill/>
          <a:ln>
            <a:noFill/>
          </a:ln>
        </p:spPr>
      </p:pic>
      <p:sp>
        <p:nvSpPr>
          <p:cNvPr id="35" name="Google Shape;15;p22">
            <a:extLst>
              <a:ext uri="{FF2B5EF4-FFF2-40B4-BE49-F238E27FC236}">
                <a16:creationId xmlns:a16="http://schemas.microsoft.com/office/drawing/2014/main" id="{AAB8393C-4A9F-844B-BFA8-5FF3C3B67F3D}"/>
              </a:ext>
            </a:extLst>
          </p:cNvPr>
          <p:cNvSpPr txBox="1"/>
          <p:nvPr userDrawn="1"/>
        </p:nvSpPr>
        <p:spPr>
          <a:xfrm>
            <a:off x="7394931" y="27106"/>
            <a:ext cx="1781700" cy="169200"/>
          </a:xfrm>
          <a:prstGeom prst="rect">
            <a:avLst/>
          </a:prstGeom>
          <a:noFill/>
          <a:ln>
            <a:noFill/>
          </a:ln>
        </p:spPr>
        <p:txBody>
          <a:bodyPr spcFirstLastPara="1" wrap="square" lIns="91425" tIns="0" rIns="91425" bIns="0" anchor="ctr" anchorCtr="0">
            <a:spAutoFit/>
          </a:bodyPr>
          <a:lstStyle/>
          <a:p>
            <a:pPr marL="0" marR="0" lvl="0" indent="0" algn="r" rtl="0">
              <a:lnSpc>
                <a:spcPct val="100000"/>
              </a:lnSpc>
              <a:spcBef>
                <a:spcPts val="0"/>
              </a:spcBef>
              <a:spcAft>
                <a:spcPts val="0"/>
              </a:spcAft>
              <a:buClr>
                <a:srgbClr val="000000"/>
              </a:buClr>
              <a:buSzPts val="1100"/>
              <a:buFont typeface="Arial"/>
              <a:buNone/>
            </a:pPr>
            <a:r>
              <a:rPr lang="en-US" sz="1100" b="0" i="0" u="none" strike="noStrike" cap="none" dirty="0">
                <a:solidFill>
                  <a:schemeClr val="lt1"/>
                </a:solidFill>
                <a:latin typeface="Arial"/>
                <a:ea typeface="Arial"/>
                <a:cs typeface="Arial"/>
                <a:sym typeface="Arial"/>
              </a:rPr>
              <a:t>CSE 390B, 2024 Winter</a:t>
            </a:r>
            <a:endParaRPr sz="11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9"/>
        <p:cNvGrpSpPr/>
        <p:nvPr/>
      </p:nvGrpSpPr>
      <p:grpSpPr>
        <a:xfrm>
          <a:off x="0" y="0"/>
          <a:ext cx="0" cy="0"/>
          <a:chOff x="0" y="0"/>
          <a:chExt cx="0" cy="0"/>
        </a:xfrm>
      </p:grpSpPr>
      <p:sp>
        <p:nvSpPr>
          <p:cNvPr id="30" name="Google Shape;30;p2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lvl1pPr marL="457200" lvl="0" indent="-360680" algn="l">
              <a:lnSpc>
                <a:spcPct val="110000"/>
              </a:lnSpc>
              <a:spcBef>
                <a:spcPts val="440"/>
              </a:spcBef>
              <a:spcAft>
                <a:spcPts val="0"/>
              </a:spcAft>
              <a:buSzPts val="2080"/>
              <a:buFont typeface="Noto Sans Symbols"/>
              <a:buChar char="❖"/>
              <a:defRPr sz="2600" b="0"/>
            </a:lvl1pPr>
            <a:lvl2pPr marL="914400" lvl="1" indent="-382269" algn="l">
              <a:lnSpc>
                <a:spcPct val="110000"/>
              </a:lnSpc>
              <a:spcBef>
                <a:spcPts val="24"/>
              </a:spcBef>
              <a:spcAft>
                <a:spcPts val="0"/>
              </a:spcAft>
              <a:buSzPts val="2420"/>
              <a:buFont typeface="Noto Sans Symbols"/>
              <a:buChar char="▪"/>
              <a:defRPr sz="2200"/>
            </a:lvl2pPr>
            <a:lvl3pPr marL="1371600" lvl="2" indent="-368300" algn="l">
              <a:lnSpc>
                <a:spcPct val="110000"/>
              </a:lnSpc>
              <a:spcBef>
                <a:spcPts val="0"/>
              </a:spcBef>
              <a:spcAft>
                <a:spcPts val="0"/>
              </a:spcAft>
              <a:buSzPts val="2200"/>
              <a:buFont typeface="Arial"/>
              <a:buChar char="•"/>
              <a:defRPr/>
            </a:lvl3pPr>
            <a:lvl4pPr marL="1828800" lvl="3" indent="-342900" algn="l">
              <a:lnSpc>
                <a:spcPct val="100000"/>
              </a:lnSpc>
              <a:spcBef>
                <a:spcPts val="1200"/>
              </a:spcBef>
              <a:spcAft>
                <a:spcPts val="0"/>
              </a:spcAft>
              <a:buSzPts val="1800"/>
              <a:buFont typeface="Calibri"/>
              <a:buChar char="–"/>
              <a:defRPr sz="1800"/>
            </a:lvl4pPr>
            <a:lvl5pPr marL="2286000" lvl="4" indent="-342900" algn="l">
              <a:lnSpc>
                <a:spcPct val="100000"/>
              </a:lnSpc>
              <a:spcBef>
                <a:spcPts val="360"/>
              </a:spcBef>
              <a:spcAft>
                <a:spcPts val="0"/>
              </a:spcAft>
              <a:buSzPts val="1800"/>
              <a:buFont typeface="Calibri"/>
              <a:buChar char="»"/>
              <a:defRPr sz="1800"/>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32" name="Google Shape;32;p2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207578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ollEverywhere">
  <p:cSld name="PollEverywhere">
    <p:spTree>
      <p:nvGrpSpPr>
        <p:cNvPr id="1" name="Shape 29"/>
        <p:cNvGrpSpPr/>
        <p:nvPr/>
      </p:nvGrpSpPr>
      <p:grpSpPr>
        <a:xfrm>
          <a:off x="0" y="0"/>
          <a:ext cx="0" cy="0"/>
          <a:chOff x="0" y="0"/>
          <a:chExt cx="0" cy="0"/>
        </a:xfrm>
      </p:grpSpPr>
      <p:sp>
        <p:nvSpPr>
          <p:cNvPr id="30" name="Google Shape;30;p25"/>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
        <p:nvSpPr>
          <p:cNvPr id="31" name="Google Shape;31;p25"/>
          <p:cNvSpPr/>
          <p:nvPr/>
        </p:nvSpPr>
        <p:spPr>
          <a:xfrm>
            <a:off x="0" y="206019"/>
            <a:ext cx="9144000" cy="1063981"/>
          </a:xfrm>
          <a:prstGeom prst="rect">
            <a:avLst/>
          </a:prstGeom>
          <a:solidFill>
            <a:srgbClr val="4B2A8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imes New Roman"/>
              <a:ea typeface="Times New Roman"/>
              <a:cs typeface="Times New Roman"/>
              <a:sym typeface="Times New Roman"/>
            </a:endParaRPr>
          </a:p>
        </p:txBody>
      </p:sp>
      <p:pic>
        <p:nvPicPr>
          <p:cNvPr id="32" name="Google Shape;32;p25"/>
          <p:cNvPicPr preferRelativeResize="0"/>
          <p:nvPr/>
        </p:nvPicPr>
        <p:blipFill rotWithShape="1">
          <a:blip r:embed="rId2">
            <a:alphaModFix/>
          </a:blip>
          <a:srcRect t="14966" b="14963"/>
          <a:stretch/>
        </p:blipFill>
        <p:spPr>
          <a:xfrm>
            <a:off x="241553" y="479874"/>
            <a:ext cx="3692944" cy="601177"/>
          </a:xfrm>
          <a:prstGeom prst="rect">
            <a:avLst/>
          </a:prstGeom>
          <a:noFill/>
          <a:ln>
            <a:noFill/>
          </a:ln>
        </p:spPr>
      </p:pic>
      <p:sp>
        <p:nvSpPr>
          <p:cNvPr id="33" name="Google Shape;33;p25" descr="Respond at https://pollev.com/cse390b. Options are:&#10;a) To grade you on whether or not you get the questions we ask correct&#10;b) to aid your learning by giving you a chance to practice applying the material we are covering&#10;c) to take attendance&#10;d) I'm not sure" title="Why are we using Poll Everywhere in lectures?"/>
          <p:cNvSpPr txBox="1">
            <a:spLocks noGrp="1"/>
          </p:cNvSpPr>
          <p:nvPr>
            <p:ph type="title"/>
          </p:nvPr>
        </p:nvSpPr>
        <p:spPr>
          <a:xfrm>
            <a:off x="377550" y="1598386"/>
            <a:ext cx="8388900" cy="11133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25"/>
          <p:cNvSpPr txBox="1">
            <a:spLocks noGrp="1"/>
          </p:cNvSpPr>
          <p:nvPr>
            <p:ph type="body" idx="1"/>
          </p:nvPr>
        </p:nvSpPr>
        <p:spPr>
          <a:xfrm>
            <a:off x="377550" y="2888543"/>
            <a:ext cx="8366125" cy="4972050"/>
          </a:xfrm>
          <a:prstGeom prst="rect">
            <a:avLst/>
          </a:prstGeom>
          <a:noFill/>
          <a:ln>
            <a:noFill/>
          </a:ln>
        </p:spPr>
        <p:txBody>
          <a:bodyPr spcFirstLastPara="1" wrap="square" lIns="91425" tIns="45700" rIns="91425" bIns="45700" anchor="t" anchorCtr="0">
            <a:noAutofit/>
          </a:bodyPr>
          <a:lstStyle>
            <a:lvl1pPr marL="457200" lvl="0" indent="-327660" algn="l">
              <a:lnSpc>
                <a:spcPct val="100000"/>
              </a:lnSpc>
              <a:spcBef>
                <a:spcPts val="520"/>
              </a:spcBef>
              <a:spcAft>
                <a:spcPts val="0"/>
              </a:spcAft>
              <a:buSzPts val="1560"/>
              <a:buChar char="❖"/>
              <a:defRPr/>
            </a:lvl1pPr>
            <a:lvl2pPr marL="914400" lvl="1" indent="-382269" algn="l">
              <a:lnSpc>
                <a:spcPct val="100000"/>
              </a:lnSpc>
              <a:spcBef>
                <a:spcPts val="440"/>
              </a:spcBef>
              <a:spcAft>
                <a:spcPts val="0"/>
              </a:spcAft>
              <a:buSzPts val="2420"/>
              <a:buChar char="▪"/>
              <a:defRPr/>
            </a:lvl2pPr>
            <a:lvl3pPr marL="1371600" lvl="2" indent="-330200" algn="l">
              <a:lnSpc>
                <a:spcPct val="100000"/>
              </a:lnSpc>
              <a:spcBef>
                <a:spcPts val="400"/>
              </a:spcBef>
              <a:spcAft>
                <a:spcPts val="0"/>
              </a:spcAft>
              <a:buSzPts val="1600"/>
              <a:buChar char="•"/>
              <a:defRPr/>
            </a:lvl3pPr>
            <a:lvl4pPr marL="1828800" lvl="3" indent="-355600" algn="l">
              <a:lnSpc>
                <a:spcPct val="100000"/>
              </a:lnSpc>
              <a:spcBef>
                <a:spcPts val="400"/>
              </a:spcBef>
              <a:spcAft>
                <a:spcPts val="0"/>
              </a:spcAft>
              <a:buSzPts val="2000"/>
              <a:buChar char="–"/>
              <a:defRPr/>
            </a:lvl4pPr>
            <a:lvl5pPr marL="2286000" lvl="4" indent="-355600" algn="l">
              <a:lnSpc>
                <a:spcPct val="100000"/>
              </a:lnSpc>
              <a:spcBef>
                <a:spcPts val="400"/>
              </a:spcBef>
              <a:spcAft>
                <a:spcPts val="0"/>
              </a:spcAft>
              <a:buSzPts val="2000"/>
              <a:buChar char="»"/>
              <a:defRPr/>
            </a:lvl5pPr>
            <a:lvl6pPr marL="2743200" lvl="5" indent="-355600" algn="l">
              <a:lnSpc>
                <a:spcPct val="100000"/>
              </a:lnSpc>
              <a:spcBef>
                <a:spcPts val="400"/>
              </a:spcBef>
              <a:spcAft>
                <a:spcPts val="0"/>
              </a:spcAft>
              <a:buSzPts val="2000"/>
              <a:buChar char="»"/>
              <a:defRPr/>
            </a:lvl6pPr>
            <a:lvl7pPr marL="3200400" lvl="6" indent="-355600" algn="l">
              <a:lnSpc>
                <a:spcPct val="100000"/>
              </a:lnSpc>
              <a:spcBef>
                <a:spcPts val="400"/>
              </a:spcBef>
              <a:spcAft>
                <a:spcPts val="0"/>
              </a:spcAft>
              <a:buSzPts val="2000"/>
              <a:buChar char="»"/>
              <a:defRPr/>
            </a:lvl7pPr>
            <a:lvl8pPr marL="3657600" lvl="7" indent="-355600" algn="l">
              <a:lnSpc>
                <a:spcPct val="100000"/>
              </a:lnSpc>
              <a:spcBef>
                <a:spcPts val="400"/>
              </a:spcBef>
              <a:spcAft>
                <a:spcPts val="0"/>
              </a:spcAft>
              <a:buSzPts val="2000"/>
              <a:buChar char="»"/>
              <a:defRPr/>
            </a:lvl8pPr>
            <a:lvl9pPr marL="4114800" lvl="8" indent="-355600" algn="l">
              <a:lnSpc>
                <a:spcPct val="100000"/>
              </a:lnSpc>
              <a:spcBef>
                <a:spcPts val="400"/>
              </a:spcBef>
              <a:spcAft>
                <a:spcPts val="0"/>
              </a:spcAft>
              <a:buSzPts val="2000"/>
              <a:buChar char="»"/>
              <a:defRPr/>
            </a:lvl9pPr>
          </a:lstStyle>
          <a:p>
            <a:endParaRPr/>
          </a:p>
        </p:txBody>
      </p:sp>
      <p:sp>
        <p:nvSpPr>
          <p:cNvPr id="35" name="Google Shape;35;p25"/>
          <p:cNvSpPr/>
          <p:nvPr/>
        </p:nvSpPr>
        <p:spPr>
          <a:xfrm>
            <a:off x="4944291" y="540630"/>
            <a:ext cx="3958156" cy="479667"/>
          </a:xfrm>
          <a:prstGeom prst="roundRect">
            <a:avLst>
              <a:gd name="adj" fmla="val 16667"/>
            </a:avLst>
          </a:prstGeom>
          <a:solidFill>
            <a:srgbClr val="714EA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000"/>
              <a:buFont typeface="Calibri"/>
              <a:buNone/>
            </a:pPr>
            <a:r>
              <a:rPr lang="en-US" sz="2000" b="0" i="0" u="none" strike="noStrike" cap="none">
                <a:solidFill>
                  <a:schemeClr val="lt1"/>
                </a:solidFill>
                <a:latin typeface="Calibri"/>
                <a:ea typeface="Calibri"/>
                <a:cs typeface="Calibri"/>
                <a:sym typeface="Calibri"/>
              </a:rPr>
              <a:t>Vote at https://pollev.com/cse390b</a:t>
            </a: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9948009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2"/>
          <p:cNvSpPr txBox="1">
            <a:spLocks noGrp="1"/>
          </p:cNvSpPr>
          <p:nvPr>
            <p:ph type="title"/>
          </p:nvPr>
        </p:nvSpPr>
        <p:spPr>
          <a:xfrm>
            <a:off x="374090" y="371182"/>
            <a:ext cx="8388910" cy="7620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2pPr>
            <a:lvl3pPr marR="0" lvl="2"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3pPr>
            <a:lvl4pPr marR="0" lvl="3"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4pPr>
            <a:lvl5pPr marR="0" lvl="4"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5pPr>
            <a:lvl6pPr marR="0" lvl="5"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6pPr>
            <a:lvl7pPr marR="0" lvl="6"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7pPr>
            <a:lvl8pPr marR="0" lvl="7"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8pPr>
            <a:lvl9pPr marR="0" lvl="8"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9pPr>
          </a:lstStyle>
          <a:p>
            <a:endParaRPr/>
          </a:p>
        </p:txBody>
      </p:sp>
      <p:sp>
        <p:nvSpPr>
          <p:cNvPr id="11" name="Google Shape;11;p22"/>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lvl1pPr marL="457200" marR="0" lvl="0" indent="-327660" algn="l" rtl="0">
              <a:lnSpc>
                <a:spcPct val="100000"/>
              </a:lnSpc>
              <a:spcBef>
                <a:spcPts val="520"/>
              </a:spcBef>
              <a:spcAft>
                <a:spcPts val="0"/>
              </a:spcAft>
              <a:buClr>
                <a:srgbClr val="4B2A85"/>
              </a:buClr>
              <a:buSzPts val="1560"/>
              <a:buFont typeface="Noto Sans Symbols"/>
              <a:buChar char="❖"/>
              <a:defRPr sz="2600" b="1" i="0" u="none" strike="noStrike" cap="none">
                <a:solidFill>
                  <a:schemeClr val="dk1"/>
                </a:solidFill>
                <a:latin typeface="Calibri"/>
                <a:ea typeface="Calibri"/>
                <a:cs typeface="Calibri"/>
                <a:sym typeface="Calibri"/>
              </a:defRPr>
            </a:lvl1pPr>
            <a:lvl2pPr marL="914400" marR="0" lvl="1" indent="-382269" algn="l" rtl="0">
              <a:lnSpc>
                <a:spcPct val="100000"/>
              </a:lnSpc>
              <a:spcBef>
                <a:spcPts val="440"/>
              </a:spcBef>
              <a:spcAft>
                <a:spcPts val="0"/>
              </a:spcAft>
              <a:buClr>
                <a:srgbClr val="4B2A85"/>
              </a:buClr>
              <a:buSzPts val="2420"/>
              <a:buFont typeface="Calibri"/>
              <a:buChar char="▪"/>
              <a:defRPr sz="2200" b="0" i="0" u="none" strike="noStrike" cap="none">
                <a:solidFill>
                  <a:schemeClr val="dk1"/>
                </a:solidFill>
                <a:latin typeface="Calibri"/>
                <a:ea typeface="Calibri"/>
                <a:cs typeface="Calibri"/>
                <a:sym typeface="Calibri"/>
              </a:defRPr>
            </a:lvl2pPr>
            <a:lvl3pPr marL="1371600" marR="0" lvl="2" indent="-330200" algn="l" rtl="0">
              <a:lnSpc>
                <a:spcPct val="100000"/>
              </a:lnSpc>
              <a:spcBef>
                <a:spcPts val="400"/>
              </a:spcBef>
              <a:spcAft>
                <a:spcPts val="0"/>
              </a:spcAft>
              <a:buClr>
                <a:srgbClr val="4B2A85"/>
              </a:buClr>
              <a:buSzPts val="1600"/>
              <a:buFont typeface="Calibri"/>
              <a:buChar char="•"/>
              <a:defRPr sz="20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rgbClr val="4B2A85"/>
              </a:buClr>
              <a:buSzPts val="2000"/>
              <a:buFont typeface="Calibri"/>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rgbClr val="4B2A85"/>
              </a:buClr>
              <a:buSzPts val="2000"/>
              <a:buFont typeface="Calibri"/>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22"/>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lvl1pPr marL="0" marR="0" lvl="0"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
        <p:nvSpPr>
          <p:cNvPr id="2" name="Google Shape;13;p22">
            <a:extLst>
              <a:ext uri="{FF2B5EF4-FFF2-40B4-BE49-F238E27FC236}">
                <a16:creationId xmlns:a16="http://schemas.microsoft.com/office/drawing/2014/main" id="{CD5C7DDA-C961-7020-199E-0F7AC4EC5B2B}"/>
              </a:ext>
            </a:extLst>
          </p:cNvPr>
          <p:cNvSpPr/>
          <p:nvPr userDrawn="1"/>
        </p:nvSpPr>
        <p:spPr>
          <a:xfrm>
            <a:off x="0" y="-227"/>
            <a:ext cx="9144000" cy="228600"/>
          </a:xfrm>
          <a:prstGeom prst="rect">
            <a:avLst/>
          </a:prstGeom>
          <a:solidFill>
            <a:srgbClr val="4B2A8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imes New Roman"/>
              <a:ea typeface="Times New Roman"/>
              <a:cs typeface="Times New Roman"/>
              <a:sym typeface="Times New Roman"/>
            </a:endParaRPr>
          </a:p>
        </p:txBody>
      </p:sp>
      <p:sp>
        <p:nvSpPr>
          <p:cNvPr id="3" name="Google Shape;16;p22">
            <a:extLst>
              <a:ext uri="{FF2B5EF4-FFF2-40B4-BE49-F238E27FC236}">
                <a16:creationId xmlns:a16="http://schemas.microsoft.com/office/drawing/2014/main" id="{CB81192D-0E30-4F14-6F32-AD9E1D78B82F}"/>
              </a:ext>
            </a:extLst>
          </p:cNvPr>
          <p:cNvSpPr txBox="1"/>
          <p:nvPr userDrawn="1"/>
        </p:nvSpPr>
        <p:spPr>
          <a:xfrm>
            <a:off x="26376" y="26300"/>
            <a:ext cx="9144000" cy="169277"/>
          </a:xfrm>
          <a:prstGeom prst="rect">
            <a:avLst/>
          </a:prstGeom>
          <a:noFill/>
          <a:ln>
            <a:noFill/>
          </a:ln>
        </p:spPr>
        <p:txBody>
          <a:bodyPr spcFirstLastPara="1" wrap="square" lIns="91425" tIns="0" rIns="91425" bIns="0" anchor="ctr" anchorCtr="0">
            <a:spAutoFit/>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dirty="0">
                <a:solidFill>
                  <a:schemeClr val="lt1"/>
                </a:solidFill>
                <a:latin typeface="Arial"/>
                <a:ea typeface="Arial"/>
                <a:cs typeface="Arial"/>
                <a:sym typeface="Arial"/>
              </a:rPr>
              <a:t>Lecture 6: Bloom’s Taxonomy &amp; Building Memory</a:t>
            </a:r>
            <a:endParaRPr sz="1400" b="0" i="0" u="none" strike="noStrike" cap="none" dirty="0">
              <a:solidFill>
                <a:srgbClr val="000000"/>
              </a:solidFill>
              <a:latin typeface="Arial"/>
              <a:ea typeface="Arial"/>
              <a:cs typeface="Arial"/>
              <a:sym typeface="Arial"/>
            </a:endParaRPr>
          </a:p>
        </p:txBody>
      </p:sp>
      <p:pic>
        <p:nvPicPr>
          <p:cNvPr id="4" name="Google Shape;14;p22">
            <a:extLst>
              <a:ext uri="{FF2B5EF4-FFF2-40B4-BE49-F238E27FC236}">
                <a16:creationId xmlns:a16="http://schemas.microsoft.com/office/drawing/2014/main" id="{9CB41C7B-6D38-7447-3800-5ED773AFD0FB}"/>
              </a:ext>
            </a:extLst>
          </p:cNvPr>
          <p:cNvPicPr preferRelativeResize="0"/>
          <p:nvPr userDrawn="1"/>
        </p:nvPicPr>
        <p:blipFill rotWithShape="1">
          <a:blip r:embed="rId5">
            <a:alphaModFix/>
          </a:blip>
          <a:srcRect/>
          <a:stretch/>
        </p:blipFill>
        <p:spPr>
          <a:xfrm>
            <a:off x="26376" y="25115"/>
            <a:ext cx="2150721" cy="169037"/>
          </a:xfrm>
          <a:prstGeom prst="rect">
            <a:avLst/>
          </a:prstGeom>
          <a:noFill/>
          <a:ln>
            <a:noFill/>
          </a:ln>
        </p:spPr>
      </p:pic>
      <p:sp>
        <p:nvSpPr>
          <p:cNvPr id="5" name="Google Shape;15;p22">
            <a:extLst>
              <a:ext uri="{FF2B5EF4-FFF2-40B4-BE49-F238E27FC236}">
                <a16:creationId xmlns:a16="http://schemas.microsoft.com/office/drawing/2014/main" id="{C65B80D0-CCDD-8A38-48FB-FE0932E34066}"/>
              </a:ext>
            </a:extLst>
          </p:cNvPr>
          <p:cNvSpPr txBox="1"/>
          <p:nvPr userDrawn="1"/>
        </p:nvSpPr>
        <p:spPr>
          <a:xfrm>
            <a:off x="7394931" y="27106"/>
            <a:ext cx="1781700" cy="169200"/>
          </a:xfrm>
          <a:prstGeom prst="rect">
            <a:avLst/>
          </a:prstGeom>
          <a:noFill/>
          <a:ln>
            <a:noFill/>
          </a:ln>
        </p:spPr>
        <p:txBody>
          <a:bodyPr spcFirstLastPara="1" wrap="square" lIns="91425" tIns="0" rIns="91425" bIns="0" anchor="ctr" anchorCtr="0">
            <a:spAutoFit/>
          </a:bodyPr>
          <a:lstStyle/>
          <a:p>
            <a:pPr marL="0" marR="0" lvl="0" indent="0" algn="r" rtl="0">
              <a:lnSpc>
                <a:spcPct val="100000"/>
              </a:lnSpc>
              <a:spcBef>
                <a:spcPts val="0"/>
              </a:spcBef>
              <a:spcAft>
                <a:spcPts val="0"/>
              </a:spcAft>
              <a:buClr>
                <a:srgbClr val="000000"/>
              </a:buClr>
              <a:buSzPts val="1100"/>
              <a:buFont typeface="Arial"/>
              <a:buNone/>
            </a:pPr>
            <a:r>
              <a:rPr lang="en-US" sz="1100" b="0" i="0" u="none" strike="noStrike" cap="none" dirty="0">
                <a:solidFill>
                  <a:schemeClr val="lt1"/>
                </a:solidFill>
                <a:latin typeface="Arial"/>
                <a:ea typeface="Arial"/>
                <a:cs typeface="Arial"/>
                <a:sym typeface="Arial"/>
              </a:rPr>
              <a:t>CSE 390B, 2024 Winter</a:t>
            </a:r>
            <a:endParaRPr sz="1100" b="0" i="0" u="none" strike="noStrike" cap="none" dirty="0">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11/relationships/webextension" Target="../webextensions/webextension1.xml"/><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Google Shape;40;p1"/>
          <p:cNvSpPr txBox="1">
            <a:spLocks noGrp="1"/>
          </p:cNvSpPr>
          <p:nvPr>
            <p:ph type="ctrTitle"/>
          </p:nvPr>
        </p:nvSpPr>
        <p:spPr>
          <a:xfrm>
            <a:off x="685800" y="2431662"/>
            <a:ext cx="7772400" cy="1467300"/>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SzPts val="1400"/>
              <a:buNone/>
            </a:pPr>
            <a:r>
              <a:rPr lang="en-US" b="0" dirty="0"/>
              <a:t>Bloom’s Taxonomy &amp; Sequential Logic</a:t>
            </a:r>
            <a:endParaRPr sz="3100" dirty="0"/>
          </a:p>
        </p:txBody>
      </p:sp>
      <p:sp>
        <p:nvSpPr>
          <p:cNvPr id="5" name="Google Shape;41;p1">
            <a:extLst>
              <a:ext uri="{FF2B5EF4-FFF2-40B4-BE49-F238E27FC236}">
                <a16:creationId xmlns:a16="http://schemas.microsoft.com/office/drawing/2014/main" id="{B5794C74-52D8-FE4C-903E-6640DCF6A800}"/>
              </a:ext>
            </a:extLst>
          </p:cNvPr>
          <p:cNvSpPr txBox="1">
            <a:spLocks noGrp="1"/>
          </p:cNvSpPr>
          <p:nvPr>
            <p:ph type="subTitle" idx="1"/>
          </p:nvPr>
        </p:nvSpPr>
        <p:spPr>
          <a:xfrm>
            <a:off x="685800" y="5224129"/>
            <a:ext cx="7989664" cy="1364239"/>
          </a:xfrm>
          <a:prstGeom prst="rect">
            <a:avLst/>
          </a:prstGeom>
          <a:noFill/>
          <a:ln>
            <a:noFill/>
          </a:ln>
        </p:spPr>
        <p:txBody>
          <a:bodyPr spcFirstLastPara="1" wrap="square" lIns="91425" tIns="45700" rIns="91425" bIns="45700" anchor="ctr" anchorCtr="0">
            <a:noAutofit/>
          </a:bodyPr>
          <a:lstStyle/>
          <a:p>
            <a:pPr marL="0" lvl="0" indent="0">
              <a:spcBef>
                <a:spcPts val="0"/>
              </a:spcBef>
              <a:buSzPts val="1440"/>
            </a:pPr>
            <a:r>
              <a:rPr lang="en-US" sz="2400" dirty="0"/>
              <a:t>Bloom’s Taxonomy, Storing Data: The Bit, Representing and Building Memory, Program Counter (PC) Overview</a:t>
            </a:r>
            <a:endParaRPr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99"/>
        <p:cNvGrpSpPr/>
        <p:nvPr/>
      </p:nvGrpSpPr>
      <p:grpSpPr>
        <a:xfrm>
          <a:off x="0" y="0"/>
          <a:ext cx="0" cy="0"/>
          <a:chOff x="0" y="0"/>
          <a:chExt cx="0" cy="0"/>
        </a:xfrm>
      </p:grpSpPr>
      <p:sp>
        <p:nvSpPr>
          <p:cNvPr id="600" name="Google Shape;600;p26"/>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Data Flip-Flop (DFF) Behavior</a:t>
            </a:r>
            <a:endParaRPr dirty="0"/>
          </a:p>
        </p:txBody>
      </p:sp>
      <p:sp>
        <p:nvSpPr>
          <p:cNvPr id="601" name="Google Shape;601;p26"/>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10</a:t>
            </a:fld>
            <a:endParaRPr/>
          </a:p>
        </p:txBody>
      </p:sp>
      <p:graphicFrame>
        <p:nvGraphicFramePr>
          <p:cNvPr id="602" name="Google Shape;602;p26"/>
          <p:cNvGraphicFramePr/>
          <p:nvPr/>
        </p:nvGraphicFramePr>
        <p:xfrm>
          <a:off x="1683133" y="1329590"/>
          <a:ext cx="6581000" cy="3565890"/>
        </p:xfrm>
        <a:graphic>
          <a:graphicData uri="http://schemas.openxmlformats.org/drawingml/2006/table">
            <a:tbl>
              <a:tblPr>
                <a:noFill/>
              </a:tblPr>
              <a:tblGrid>
                <a:gridCol w="658100">
                  <a:extLst>
                    <a:ext uri="{9D8B030D-6E8A-4147-A177-3AD203B41FA5}">
                      <a16:colId xmlns:a16="http://schemas.microsoft.com/office/drawing/2014/main" val="20000"/>
                    </a:ext>
                  </a:extLst>
                </a:gridCol>
                <a:gridCol w="658100">
                  <a:extLst>
                    <a:ext uri="{9D8B030D-6E8A-4147-A177-3AD203B41FA5}">
                      <a16:colId xmlns:a16="http://schemas.microsoft.com/office/drawing/2014/main" val="20001"/>
                    </a:ext>
                  </a:extLst>
                </a:gridCol>
                <a:gridCol w="658100">
                  <a:extLst>
                    <a:ext uri="{9D8B030D-6E8A-4147-A177-3AD203B41FA5}">
                      <a16:colId xmlns:a16="http://schemas.microsoft.com/office/drawing/2014/main" val="20002"/>
                    </a:ext>
                  </a:extLst>
                </a:gridCol>
                <a:gridCol w="658100">
                  <a:extLst>
                    <a:ext uri="{9D8B030D-6E8A-4147-A177-3AD203B41FA5}">
                      <a16:colId xmlns:a16="http://schemas.microsoft.com/office/drawing/2014/main" val="20003"/>
                    </a:ext>
                  </a:extLst>
                </a:gridCol>
                <a:gridCol w="658100">
                  <a:extLst>
                    <a:ext uri="{9D8B030D-6E8A-4147-A177-3AD203B41FA5}">
                      <a16:colId xmlns:a16="http://schemas.microsoft.com/office/drawing/2014/main" val="20004"/>
                    </a:ext>
                  </a:extLst>
                </a:gridCol>
                <a:gridCol w="658100">
                  <a:extLst>
                    <a:ext uri="{9D8B030D-6E8A-4147-A177-3AD203B41FA5}">
                      <a16:colId xmlns:a16="http://schemas.microsoft.com/office/drawing/2014/main" val="20005"/>
                    </a:ext>
                  </a:extLst>
                </a:gridCol>
                <a:gridCol w="658100">
                  <a:extLst>
                    <a:ext uri="{9D8B030D-6E8A-4147-A177-3AD203B41FA5}">
                      <a16:colId xmlns:a16="http://schemas.microsoft.com/office/drawing/2014/main" val="20006"/>
                    </a:ext>
                  </a:extLst>
                </a:gridCol>
                <a:gridCol w="658100">
                  <a:extLst>
                    <a:ext uri="{9D8B030D-6E8A-4147-A177-3AD203B41FA5}">
                      <a16:colId xmlns:a16="http://schemas.microsoft.com/office/drawing/2014/main" val="20007"/>
                    </a:ext>
                  </a:extLst>
                </a:gridCol>
                <a:gridCol w="658100">
                  <a:extLst>
                    <a:ext uri="{9D8B030D-6E8A-4147-A177-3AD203B41FA5}">
                      <a16:colId xmlns:a16="http://schemas.microsoft.com/office/drawing/2014/main" val="20008"/>
                    </a:ext>
                  </a:extLst>
                </a:gridCol>
                <a:gridCol w="658100">
                  <a:extLst>
                    <a:ext uri="{9D8B030D-6E8A-4147-A177-3AD203B41FA5}">
                      <a16:colId xmlns:a16="http://schemas.microsoft.com/office/drawing/2014/main" val="20009"/>
                    </a:ext>
                  </a:extLst>
                </a:gridCol>
              </a:tblGrid>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extLst>
                  <a:ext uri="{0D108BD9-81ED-4DB2-BD59-A6C34878D82A}">
                    <a16:rowId xmlns:a16="http://schemas.microsoft.com/office/drawing/2014/main" val="10000"/>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F36E16"/>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rowSpan="3">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rowSpan="3">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extLst>
                  <a:ext uri="{0D108BD9-81ED-4DB2-BD59-A6C34878D82A}">
                    <a16:rowId xmlns:a16="http://schemas.microsoft.com/office/drawing/2014/main" val="10004"/>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5"/>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7"/>
                  </a:ext>
                </a:extLst>
              </a:tr>
              <a:tr h="348800">
                <a:tc grid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h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8"/>
                  </a:ext>
                </a:extLst>
              </a:tr>
            </a:tbl>
          </a:graphicData>
        </a:graphic>
      </p:graphicFrame>
      <p:sp>
        <p:nvSpPr>
          <p:cNvPr id="603" name="Google Shape;603;p26"/>
          <p:cNvSpPr txBox="1"/>
          <p:nvPr/>
        </p:nvSpPr>
        <p:spPr>
          <a:xfrm>
            <a:off x="362645" y="1719214"/>
            <a:ext cx="1074454" cy="70788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F36E16"/>
                </a:solidFill>
                <a:latin typeface="Calibri"/>
                <a:ea typeface="Calibri"/>
                <a:cs typeface="Calibri"/>
                <a:sym typeface="Calibri"/>
              </a:rPr>
              <a:t>Clock Signal</a:t>
            </a:r>
            <a:endParaRPr sz="1400" b="0" i="0" u="none" strike="noStrike" cap="none">
              <a:solidFill>
                <a:srgbClr val="000000"/>
              </a:solidFill>
              <a:latin typeface="Arial"/>
              <a:ea typeface="Arial"/>
              <a:cs typeface="Arial"/>
              <a:sym typeface="Arial"/>
            </a:endParaRPr>
          </a:p>
        </p:txBody>
      </p:sp>
      <p:sp>
        <p:nvSpPr>
          <p:cNvPr id="604" name="Google Shape;604;p26"/>
          <p:cNvSpPr txBox="1"/>
          <p:nvPr/>
        </p:nvSpPr>
        <p:spPr>
          <a:xfrm>
            <a:off x="1355090" y="1937129"/>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F36E16"/>
                </a:solidFill>
                <a:latin typeface="Courier New"/>
                <a:ea typeface="Courier New"/>
                <a:cs typeface="Courier New"/>
                <a:sym typeface="Courier New"/>
              </a:rPr>
              <a:t>0</a:t>
            </a:r>
            <a:endParaRPr sz="1400" b="0" i="0" u="none" strike="noStrike" cap="none">
              <a:solidFill>
                <a:srgbClr val="000000"/>
              </a:solidFill>
              <a:latin typeface="Arial"/>
              <a:ea typeface="Arial"/>
              <a:cs typeface="Arial"/>
              <a:sym typeface="Arial"/>
            </a:endParaRPr>
          </a:p>
        </p:txBody>
      </p:sp>
      <p:sp>
        <p:nvSpPr>
          <p:cNvPr id="605" name="Google Shape;605;p26"/>
          <p:cNvSpPr txBox="1"/>
          <p:nvPr/>
        </p:nvSpPr>
        <p:spPr>
          <a:xfrm>
            <a:off x="1349647" y="1525537"/>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F36E16"/>
                </a:solidFill>
                <a:latin typeface="Courier New"/>
                <a:ea typeface="Courier New"/>
                <a:cs typeface="Courier New"/>
                <a:sym typeface="Courier New"/>
              </a:rPr>
              <a:t>1</a:t>
            </a:r>
            <a:endParaRPr sz="1400" b="0" i="0" u="none" strike="noStrike" cap="none">
              <a:solidFill>
                <a:srgbClr val="000000"/>
              </a:solidFill>
              <a:latin typeface="Arial"/>
              <a:ea typeface="Arial"/>
              <a:cs typeface="Arial"/>
              <a:sym typeface="Arial"/>
            </a:endParaRPr>
          </a:p>
        </p:txBody>
      </p:sp>
      <p:sp>
        <p:nvSpPr>
          <p:cNvPr id="606" name="Google Shape;606;p26"/>
          <p:cNvSpPr txBox="1"/>
          <p:nvPr/>
        </p:nvSpPr>
        <p:spPr>
          <a:xfrm>
            <a:off x="357018" y="2898971"/>
            <a:ext cx="1074454"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009972"/>
                </a:solidFill>
                <a:latin typeface="Courier New"/>
                <a:ea typeface="Courier New"/>
                <a:cs typeface="Courier New"/>
                <a:sym typeface="Courier New"/>
              </a:rPr>
              <a:t>in</a:t>
            </a:r>
            <a:endParaRPr sz="1400" b="0" i="0" u="none" strike="noStrike" cap="none">
              <a:solidFill>
                <a:srgbClr val="000000"/>
              </a:solidFill>
              <a:latin typeface="Arial"/>
              <a:ea typeface="Arial"/>
              <a:cs typeface="Arial"/>
              <a:sym typeface="Arial"/>
            </a:endParaRPr>
          </a:p>
        </p:txBody>
      </p:sp>
      <p:sp>
        <p:nvSpPr>
          <p:cNvPr id="607" name="Google Shape;607;p26"/>
          <p:cNvSpPr txBox="1"/>
          <p:nvPr/>
        </p:nvSpPr>
        <p:spPr>
          <a:xfrm>
            <a:off x="1360533" y="3125537"/>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0</a:t>
            </a:r>
            <a:endParaRPr sz="1400" b="0" i="0" u="none" strike="noStrike" cap="none">
              <a:solidFill>
                <a:srgbClr val="000000"/>
              </a:solidFill>
              <a:latin typeface="Arial"/>
              <a:ea typeface="Arial"/>
              <a:cs typeface="Arial"/>
              <a:sym typeface="Arial"/>
            </a:endParaRPr>
          </a:p>
        </p:txBody>
      </p:sp>
      <p:sp>
        <p:nvSpPr>
          <p:cNvPr id="608" name="Google Shape;608;p26"/>
          <p:cNvSpPr txBox="1"/>
          <p:nvPr/>
        </p:nvSpPr>
        <p:spPr>
          <a:xfrm>
            <a:off x="1355090" y="2713945"/>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1</a:t>
            </a:r>
            <a:endParaRPr sz="1400" b="0" i="0" u="none" strike="noStrike" cap="none">
              <a:solidFill>
                <a:srgbClr val="000000"/>
              </a:solidFill>
              <a:latin typeface="Arial"/>
              <a:ea typeface="Arial"/>
              <a:cs typeface="Arial"/>
              <a:sym typeface="Arial"/>
            </a:endParaRPr>
          </a:p>
        </p:txBody>
      </p:sp>
      <p:sp>
        <p:nvSpPr>
          <p:cNvPr id="609" name="Google Shape;609;p26"/>
          <p:cNvSpPr txBox="1"/>
          <p:nvPr/>
        </p:nvSpPr>
        <p:spPr>
          <a:xfrm>
            <a:off x="357018" y="4030791"/>
            <a:ext cx="1074454"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009972"/>
                </a:solidFill>
                <a:latin typeface="Courier New"/>
                <a:ea typeface="Courier New"/>
                <a:cs typeface="Courier New"/>
                <a:sym typeface="Courier New"/>
              </a:rPr>
              <a:t>out</a:t>
            </a:r>
            <a:endParaRPr sz="1400" b="0" i="0" u="none" strike="noStrike" cap="none">
              <a:solidFill>
                <a:srgbClr val="000000"/>
              </a:solidFill>
              <a:latin typeface="Arial"/>
              <a:ea typeface="Arial"/>
              <a:cs typeface="Arial"/>
              <a:sym typeface="Arial"/>
            </a:endParaRPr>
          </a:p>
        </p:txBody>
      </p:sp>
      <p:sp>
        <p:nvSpPr>
          <p:cNvPr id="610" name="Google Shape;610;p26"/>
          <p:cNvSpPr txBox="1"/>
          <p:nvPr/>
        </p:nvSpPr>
        <p:spPr>
          <a:xfrm>
            <a:off x="1354167" y="4313945"/>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0</a:t>
            </a:r>
            <a:endParaRPr sz="1400" b="0" i="0" u="none" strike="noStrike" cap="none">
              <a:solidFill>
                <a:srgbClr val="000000"/>
              </a:solidFill>
              <a:latin typeface="Arial"/>
              <a:ea typeface="Arial"/>
              <a:cs typeface="Arial"/>
              <a:sym typeface="Arial"/>
            </a:endParaRPr>
          </a:p>
        </p:txBody>
      </p:sp>
      <p:sp>
        <p:nvSpPr>
          <p:cNvPr id="611" name="Google Shape;611;p26"/>
          <p:cNvSpPr txBox="1"/>
          <p:nvPr/>
        </p:nvSpPr>
        <p:spPr>
          <a:xfrm>
            <a:off x="1348724" y="3902353"/>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1</a:t>
            </a:r>
            <a:endParaRPr sz="1400" b="0" i="0" u="none" strike="noStrike" cap="none">
              <a:solidFill>
                <a:srgbClr val="000000"/>
              </a:solidFill>
              <a:latin typeface="Arial"/>
              <a:ea typeface="Arial"/>
              <a:cs typeface="Arial"/>
              <a:sym typeface="Arial"/>
            </a:endParaRPr>
          </a:p>
        </p:txBody>
      </p:sp>
      <p:sp>
        <p:nvSpPr>
          <p:cNvPr id="612" name="Google Shape;612;p26"/>
          <p:cNvSpPr txBox="1"/>
          <p:nvPr/>
        </p:nvSpPr>
        <p:spPr>
          <a:xfrm>
            <a:off x="3284580" y="4562323"/>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t=1</a:t>
            </a:r>
            <a:endParaRPr sz="1400" b="0" i="0" u="none" strike="noStrike" cap="none">
              <a:solidFill>
                <a:srgbClr val="000000"/>
              </a:solidFill>
              <a:latin typeface="Arial"/>
              <a:ea typeface="Arial"/>
              <a:cs typeface="Arial"/>
              <a:sym typeface="Arial"/>
            </a:endParaRPr>
          </a:p>
        </p:txBody>
      </p:sp>
      <p:sp>
        <p:nvSpPr>
          <p:cNvPr id="613" name="Google Shape;613;p26"/>
          <p:cNvSpPr txBox="1"/>
          <p:nvPr/>
        </p:nvSpPr>
        <p:spPr>
          <a:xfrm>
            <a:off x="4612637" y="4562323"/>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t=2</a:t>
            </a:r>
            <a:endParaRPr sz="1400" b="0" i="0" u="none" strike="noStrike" cap="none">
              <a:solidFill>
                <a:srgbClr val="000000"/>
              </a:solidFill>
              <a:latin typeface="Arial"/>
              <a:ea typeface="Arial"/>
              <a:cs typeface="Arial"/>
              <a:sym typeface="Arial"/>
            </a:endParaRPr>
          </a:p>
        </p:txBody>
      </p:sp>
      <p:sp>
        <p:nvSpPr>
          <p:cNvPr id="614" name="Google Shape;614;p26"/>
          <p:cNvSpPr txBox="1"/>
          <p:nvPr/>
        </p:nvSpPr>
        <p:spPr>
          <a:xfrm>
            <a:off x="5925471" y="4562323"/>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t=3</a:t>
            </a:r>
            <a:endParaRPr sz="1400" b="0" i="0" u="none" strike="noStrike" cap="none">
              <a:solidFill>
                <a:srgbClr val="000000"/>
              </a:solidFill>
              <a:latin typeface="Arial"/>
              <a:ea typeface="Arial"/>
              <a:cs typeface="Arial"/>
              <a:sym typeface="Arial"/>
            </a:endParaRPr>
          </a:p>
        </p:txBody>
      </p:sp>
      <p:sp>
        <p:nvSpPr>
          <p:cNvPr id="615" name="Google Shape;615;p26"/>
          <p:cNvSpPr txBox="1"/>
          <p:nvPr/>
        </p:nvSpPr>
        <p:spPr>
          <a:xfrm>
            <a:off x="7238305" y="4562323"/>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t=4</a:t>
            </a:r>
            <a:endParaRPr sz="1400" b="0" i="0" u="none" strike="noStrike" cap="none">
              <a:solidFill>
                <a:srgbClr val="000000"/>
              </a:solidFill>
              <a:latin typeface="Arial"/>
              <a:ea typeface="Arial"/>
              <a:cs typeface="Arial"/>
              <a:sym typeface="Arial"/>
            </a:endParaRPr>
          </a:p>
        </p:txBody>
      </p:sp>
      <p:sp>
        <p:nvSpPr>
          <p:cNvPr id="616" name="Google Shape;616;p26"/>
          <p:cNvSpPr txBox="1"/>
          <p:nvPr/>
        </p:nvSpPr>
        <p:spPr>
          <a:xfrm>
            <a:off x="1956523" y="4563910"/>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t=0</a:t>
            </a:r>
            <a:endParaRPr sz="1400" b="0" i="0" u="none" strike="noStrike" cap="none">
              <a:solidFill>
                <a:srgbClr val="000000"/>
              </a:solidFill>
              <a:latin typeface="Arial"/>
              <a:ea typeface="Arial"/>
              <a:cs typeface="Arial"/>
              <a:sym typeface="Arial"/>
            </a:endParaRPr>
          </a:p>
        </p:txBody>
      </p:sp>
      <p:cxnSp>
        <p:nvCxnSpPr>
          <p:cNvPr id="617" name="Google Shape;617;p26"/>
          <p:cNvCxnSpPr/>
          <p:nvPr/>
        </p:nvCxnSpPr>
        <p:spPr>
          <a:xfrm>
            <a:off x="4973588" y="2996428"/>
            <a:ext cx="1319248" cy="1034363"/>
          </a:xfrm>
          <a:prstGeom prst="straightConnector1">
            <a:avLst/>
          </a:prstGeom>
          <a:noFill/>
          <a:ln w="38100" cap="flat" cmpd="sng">
            <a:solidFill>
              <a:srgbClr val="00B0F0"/>
            </a:solidFill>
            <a:prstDash val="solid"/>
            <a:round/>
            <a:headEnd type="none" w="sm" len="sm"/>
            <a:tailEnd type="stealth" w="med" len="med"/>
          </a:ln>
        </p:spPr>
      </p:cxnSp>
      <p:pic>
        <p:nvPicPr>
          <p:cNvPr id="618" name="Google Shape;618;p26" descr="Circuit diagram showing a DFF. There is an input on the left, an output on the right, and a clock signal on top. The DFF outputs the input given at the previous time period based on the clock signal" title="DFF Circuit Diagram"/>
          <p:cNvPicPr preferRelativeResize="0"/>
          <p:nvPr/>
        </p:nvPicPr>
        <p:blipFill rotWithShape="1">
          <a:blip r:embed="rId3">
            <a:alphaModFix/>
          </a:blip>
          <a:srcRect/>
          <a:stretch/>
        </p:blipFill>
        <p:spPr>
          <a:xfrm>
            <a:off x="3654347" y="5203122"/>
            <a:ext cx="2571750" cy="12192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22"/>
        <p:cNvGrpSpPr/>
        <p:nvPr/>
      </p:nvGrpSpPr>
      <p:grpSpPr>
        <a:xfrm>
          <a:off x="0" y="0"/>
          <a:ext cx="0" cy="0"/>
          <a:chOff x="0" y="0"/>
          <a:chExt cx="0" cy="0"/>
        </a:xfrm>
      </p:grpSpPr>
      <p:sp>
        <p:nvSpPr>
          <p:cNvPr id="623" name="Google Shape;623;p67"/>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Sequential Chips</a:t>
            </a:r>
            <a:endParaRPr/>
          </a:p>
        </p:txBody>
      </p:sp>
      <p:sp>
        <p:nvSpPr>
          <p:cNvPr id="624" name="Google Shape;624;p67"/>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A category of chips that utilize the clock signal, in addition to any combinational logic</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Capable of:</a:t>
            </a:r>
            <a:endParaRPr dirty="0"/>
          </a:p>
          <a:p>
            <a:pPr marL="640080" lvl="1" indent="-283464" algn="l" rtl="0">
              <a:lnSpc>
                <a:spcPct val="110000"/>
              </a:lnSpc>
              <a:spcBef>
                <a:spcPts val="24"/>
              </a:spcBef>
              <a:spcAft>
                <a:spcPts val="0"/>
              </a:spcAft>
              <a:buSzPts val="2420"/>
              <a:buChar char="▪"/>
            </a:pPr>
            <a:r>
              <a:rPr lang="en-US" dirty="0"/>
              <a:t>Maintaining state</a:t>
            </a:r>
            <a:endParaRPr dirty="0"/>
          </a:p>
          <a:p>
            <a:pPr marL="640080" lvl="1" indent="-283464" algn="l" rtl="0">
              <a:lnSpc>
                <a:spcPct val="110000"/>
              </a:lnSpc>
              <a:spcBef>
                <a:spcPts val="24"/>
              </a:spcBef>
              <a:spcAft>
                <a:spcPts val="0"/>
              </a:spcAft>
              <a:buSzPts val="2420"/>
              <a:buChar char="▪"/>
            </a:pPr>
            <a:r>
              <a:rPr lang="en-US" dirty="0"/>
              <a:t>Optionally, acting on that state and the current inputs</a:t>
            </a:r>
            <a:endParaRPr dirty="0"/>
          </a:p>
          <a:p>
            <a:pPr marL="1051560" lvl="2" indent="-274320" algn="l" rtl="0">
              <a:lnSpc>
                <a:spcPct val="110000"/>
              </a:lnSpc>
              <a:spcBef>
                <a:spcPts val="0"/>
              </a:spcBef>
              <a:spcAft>
                <a:spcPts val="0"/>
              </a:spcAft>
              <a:buSzPts val="2200"/>
              <a:buChar char="•"/>
            </a:pPr>
            <a:r>
              <a:rPr lang="en-US" dirty="0"/>
              <a:t>Can incorporate combinational logic as well</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Constructed from:</a:t>
            </a:r>
            <a:endParaRPr dirty="0"/>
          </a:p>
          <a:p>
            <a:pPr marL="640080" lvl="1" indent="-283464" algn="l" rtl="0">
              <a:lnSpc>
                <a:spcPct val="110000"/>
              </a:lnSpc>
              <a:spcBef>
                <a:spcPts val="24"/>
              </a:spcBef>
              <a:spcAft>
                <a:spcPts val="0"/>
              </a:spcAft>
              <a:buSzPts val="2420"/>
              <a:buChar char="▪"/>
            </a:pPr>
            <a:r>
              <a:rPr lang="en-US" dirty="0"/>
              <a:t>DFFs</a:t>
            </a:r>
            <a:endParaRPr dirty="0"/>
          </a:p>
          <a:p>
            <a:pPr marL="640080" lvl="1" indent="-283464" algn="l" rtl="0">
              <a:lnSpc>
                <a:spcPct val="110000"/>
              </a:lnSpc>
              <a:spcBef>
                <a:spcPts val="24"/>
              </a:spcBef>
              <a:spcAft>
                <a:spcPts val="0"/>
              </a:spcAft>
              <a:buSzPts val="2420"/>
              <a:buChar char="▪"/>
            </a:pPr>
            <a:r>
              <a:rPr lang="en-US" dirty="0"/>
              <a:t>Combinational logic (which is entirely constructed from Nand)</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625" name="Google Shape;625;p67"/>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29"/>
        <p:cNvGrpSpPr/>
        <p:nvPr/>
      </p:nvGrpSpPr>
      <p:grpSpPr>
        <a:xfrm>
          <a:off x="0" y="0"/>
          <a:ext cx="0" cy="0"/>
          <a:chOff x="0" y="0"/>
          <a:chExt cx="0" cy="0"/>
        </a:xfrm>
      </p:grpSpPr>
      <p:sp>
        <p:nvSpPr>
          <p:cNvPr id="630" name="Google Shape;630;p68"/>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Sequential Chips</a:t>
            </a:r>
            <a:endParaRPr/>
          </a:p>
        </p:txBody>
      </p:sp>
      <p:sp>
        <p:nvSpPr>
          <p:cNvPr id="631" name="Google Shape;631;p68"/>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12</a:t>
            </a:fld>
            <a:endParaRPr/>
          </a:p>
        </p:txBody>
      </p:sp>
      <p:sp>
        <p:nvSpPr>
          <p:cNvPr id="632" name="Google Shape;632;p68"/>
          <p:cNvSpPr/>
          <p:nvPr/>
        </p:nvSpPr>
        <p:spPr>
          <a:xfrm>
            <a:off x="1564971" y="2279630"/>
            <a:ext cx="5990094" cy="3130657"/>
          </a:xfrm>
          <a:prstGeom prst="rect">
            <a:avLst/>
          </a:prstGeom>
          <a:solidFill>
            <a:srgbClr val="D8D8D8"/>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633" name="Google Shape;633;p68"/>
          <p:cNvSpPr/>
          <p:nvPr/>
        </p:nvSpPr>
        <p:spPr>
          <a:xfrm>
            <a:off x="4347275" y="5022830"/>
            <a:ext cx="449450" cy="387457"/>
          </a:xfrm>
          <a:prstGeom prst="triangle">
            <a:avLst>
              <a:gd name="adj" fmla="val 50000"/>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cxnSp>
        <p:nvCxnSpPr>
          <p:cNvPr id="634" name="Google Shape;634;p68"/>
          <p:cNvCxnSpPr/>
          <p:nvPr/>
        </p:nvCxnSpPr>
        <p:spPr>
          <a:xfrm>
            <a:off x="950530" y="3511423"/>
            <a:ext cx="1657350" cy="0"/>
          </a:xfrm>
          <a:prstGeom prst="straightConnector1">
            <a:avLst/>
          </a:prstGeom>
          <a:noFill/>
          <a:ln w="38100" cap="flat" cmpd="sng">
            <a:solidFill>
              <a:schemeClr val="dk1"/>
            </a:solidFill>
            <a:prstDash val="solid"/>
            <a:round/>
            <a:headEnd type="none" w="sm" len="sm"/>
            <a:tailEnd type="triangle" w="med" len="med"/>
          </a:ln>
        </p:spPr>
      </p:cxnSp>
      <p:cxnSp>
        <p:nvCxnSpPr>
          <p:cNvPr id="635" name="Google Shape;635;p68"/>
          <p:cNvCxnSpPr/>
          <p:nvPr/>
        </p:nvCxnSpPr>
        <p:spPr>
          <a:xfrm>
            <a:off x="6719542" y="3517836"/>
            <a:ext cx="1808010" cy="0"/>
          </a:xfrm>
          <a:prstGeom prst="straightConnector1">
            <a:avLst/>
          </a:prstGeom>
          <a:noFill/>
          <a:ln w="38100" cap="flat" cmpd="sng">
            <a:solidFill>
              <a:schemeClr val="dk1"/>
            </a:solidFill>
            <a:prstDash val="solid"/>
            <a:round/>
            <a:headEnd type="none" w="sm" len="sm"/>
            <a:tailEnd type="triangle" w="med" len="med"/>
          </a:ln>
        </p:spPr>
      </p:cxnSp>
      <p:sp>
        <p:nvSpPr>
          <p:cNvPr id="636" name="Google Shape;636;p68"/>
          <p:cNvSpPr/>
          <p:nvPr/>
        </p:nvSpPr>
        <p:spPr>
          <a:xfrm>
            <a:off x="2607880" y="2732606"/>
            <a:ext cx="1611630" cy="1610791"/>
          </a:xfrm>
          <a:prstGeom prst="rect">
            <a:avLst/>
          </a:prstGeom>
          <a:solidFill>
            <a:srgbClr val="FFC000"/>
          </a:solidFill>
          <a:ln w="25400" cap="flat" cmpd="sng">
            <a:solidFill>
              <a:schemeClr val="dk1"/>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chemeClr val="lt1"/>
                </a:solidFill>
                <a:latin typeface="Calibri"/>
                <a:ea typeface="Calibri"/>
                <a:cs typeface="Calibri"/>
                <a:sym typeface="Calibri"/>
              </a:rPr>
              <a:t>Combinational Logic</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a:solidFill>
                  <a:schemeClr val="lt1"/>
                </a:solidFill>
                <a:latin typeface="Courier New"/>
                <a:ea typeface="Courier New"/>
                <a:cs typeface="Courier New"/>
                <a:sym typeface="Courier New"/>
              </a:rPr>
              <a:t>f</a:t>
            </a:r>
            <a:endParaRPr sz="1400" b="0" i="0" u="none" strike="noStrike" cap="none">
              <a:solidFill>
                <a:srgbClr val="000000"/>
              </a:solidFill>
              <a:latin typeface="Arial"/>
              <a:ea typeface="Arial"/>
              <a:cs typeface="Arial"/>
              <a:sym typeface="Arial"/>
            </a:endParaRPr>
          </a:p>
        </p:txBody>
      </p:sp>
      <p:sp>
        <p:nvSpPr>
          <p:cNvPr id="637" name="Google Shape;637;p68"/>
          <p:cNvSpPr/>
          <p:nvPr/>
        </p:nvSpPr>
        <p:spPr>
          <a:xfrm>
            <a:off x="4974599" y="2479563"/>
            <a:ext cx="1380255" cy="549328"/>
          </a:xfrm>
          <a:prstGeom prst="rect">
            <a:avLst/>
          </a:prstGeom>
          <a:solidFill>
            <a:srgbClr val="BFBFBF"/>
          </a:solidFill>
          <a:ln w="2540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chemeClr val="lt1"/>
                </a:solidFill>
                <a:latin typeface="Calibri"/>
                <a:ea typeface="Calibri"/>
                <a:cs typeface="Calibri"/>
                <a:sym typeface="Calibri"/>
              </a:rPr>
              <a:t>DFF</a:t>
            </a:r>
            <a:endParaRPr sz="1400" b="0" i="0" u="none" strike="noStrike" cap="none">
              <a:solidFill>
                <a:srgbClr val="000000"/>
              </a:solidFill>
              <a:latin typeface="Calibri"/>
              <a:ea typeface="Calibri"/>
              <a:cs typeface="Calibri"/>
              <a:sym typeface="Calibri"/>
            </a:endParaRPr>
          </a:p>
        </p:txBody>
      </p:sp>
      <p:cxnSp>
        <p:nvCxnSpPr>
          <p:cNvPr id="638" name="Google Shape;638;p68"/>
          <p:cNvCxnSpPr/>
          <p:nvPr/>
        </p:nvCxnSpPr>
        <p:spPr>
          <a:xfrm>
            <a:off x="2240280" y="4169570"/>
            <a:ext cx="367600" cy="0"/>
          </a:xfrm>
          <a:prstGeom prst="straightConnector1">
            <a:avLst/>
          </a:prstGeom>
          <a:noFill/>
          <a:ln w="38100" cap="flat" cmpd="sng">
            <a:solidFill>
              <a:schemeClr val="dk1"/>
            </a:solidFill>
            <a:prstDash val="solid"/>
            <a:round/>
            <a:headEnd type="none" w="sm" len="sm"/>
            <a:tailEnd type="triangle" w="med" len="med"/>
          </a:ln>
        </p:spPr>
      </p:cxnSp>
      <p:cxnSp>
        <p:nvCxnSpPr>
          <p:cNvPr id="639" name="Google Shape;639;p68"/>
          <p:cNvCxnSpPr/>
          <p:nvPr/>
        </p:nvCxnSpPr>
        <p:spPr>
          <a:xfrm>
            <a:off x="4202495" y="3511423"/>
            <a:ext cx="369505" cy="0"/>
          </a:xfrm>
          <a:prstGeom prst="straightConnector1">
            <a:avLst/>
          </a:prstGeom>
          <a:noFill/>
          <a:ln w="38100" cap="flat" cmpd="sng">
            <a:solidFill>
              <a:schemeClr val="dk1"/>
            </a:solidFill>
            <a:prstDash val="solid"/>
            <a:round/>
            <a:headEnd type="none" w="sm" len="sm"/>
            <a:tailEnd type="triangle" w="med" len="med"/>
          </a:ln>
        </p:spPr>
      </p:cxnSp>
      <p:sp>
        <p:nvSpPr>
          <p:cNvPr id="640" name="Google Shape;640;p68"/>
          <p:cNvSpPr/>
          <p:nvPr/>
        </p:nvSpPr>
        <p:spPr>
          <a:xfrm>
            <a:off x="6420901" y="2799356"/>
            <a:ext cx="298641" cy="1436961"/>
          </a:xfrm>
          <a:prstGeom prst="rightBrace">
            <a:avLst>
              <a:gd name="adj1" fmla="val 58333"/>
              <a:gd name="adj2" fmla="val 50000"/>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641" name="Google Shape;641;p68"/>
          <p:cNvSpPr/>
          <p:nvPr/>
        </p:nvSpPr>
        <p:spPr>
          <a:xfrm rot="10800000">
            <a:off x="4609911" y="2792942"/>
            <a:ext cx="298641" cy="1436961"/>
          </a:xfrm>
          <a:prstGeom prst="rightBrace">
            <a:avLst>
              <a:gd name="adj1" fmla="val 58333"/>
              <a:gd name="adj2" fmla="val 50000"/>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cxnSp>
        <p:nvCxnSpPr>
          <p:cNvPr id="642" name="Google Shape;642;p68"/>
          <p:cNvCxnSpPr/>
          <p:nvPr/>
        </p:nvCxnSpPr>
        <p:spPr>
          <a:xfrm>
            <a:off x="2215325" y="4638330"/>
            <a:ext cx="4789170" cy="0"/>
          </a:xfrm>
          <a:prstGeom prst="straightConnector1">
            <a:avLst/>
          </a:prstGeom>
          <a:noFill/>
          <a:ln w="38100" cap="flat" cmpd="sng">
            <a:solidFill>
              <a:schemeClr val="dk1"/>
            </a:solidFill>
            <a:prstDash val="solid"/>
            <a:round/>
            <a:headEnd type="none" w="sm" len="sm"/>
            <a:tailEnd type="none" w="sm" len="sm"/>
          </a:ln>
        </p:spPr>
      </p:cxnSp>
      <p:cxnSp>
        <p:nvCxnSpPr>
          <p:cNvPr id="643" name="Google Shape;643;p68"/>
          <p:cNvCxnSpPr/>
          <p:nvPr/>
        </p:nvCxnSpPr>
        <p:spPr>
          <a:xfrm>
            <a:off x="2240280" y="4149784"/>
            <a:ext cx="0" cy="488546"/>
          </a:xfrm>
          <a:prstGeom prst="straightConnector1">
            <a:avLst/>
          </a:prstGeom>
          <a:noFill/>
          <a:ln w="38100" cap="flat" cmpd="sng">
            <a:solidFill>
              <a:schemeClr val="dk1"/>
            </a:solidFill>
            <a:prstDash val="solid"/>
            <a:round/>
            <a:headEnd type="none" w="sm" len="sm"/>
            <a:tailEnd type="none" w="sm" len="sm"/>
          </a:ln>
        </p:spPr>
      </p:cxnSp>
      <p:cxnSp>
        <p:nvCxnSpPr>
          <p:cNvPr id="644" name="Google Shape;644;p68"/>
          <p:cNvCxnSpPr/>
          <p:nvPr/>
        </p:nvCxnSpPr>
        <p:spPr>
          <a:xfrm>
            <a:off x="7004495" y="3538001"/>
            <a:ext cx="0" cy="1100329"/>
          </a:xfrm>
          <a:prstGeom prst="straightConnector1">
            <a:avLst/>
          </a:prstGeom>
          <a:noFill/>
          <a:ln w="38100" cap="flat" cmpd="sng">
            <a:solidFill>
              <a:schemeClr val="dk1"/>
            </a:solidFill>
            <a:prstDash val="solid"/>
            <a:round/>
            <a:headEnd type="none" w="sm" len="sm"/>
            <a:tailEnd type="none" w="sm" len="sm"/>
          </a:ln>
        </p:spPr>
      </p:cxnSp>
      <p:sp>
        <p:nvSpPr>
          <p:cNvPr id="645" name="Google Shape;645;p68"/>
          <p:cNvSpPr txBox="1"/>
          <p:nvPr/>
        </p:nvSpPr>
        <p:spPr>
          <a:xfrm>
            <a:off x="7786133" y="3047523"/>
            <a:ext cx="1286584"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output</a:t>
            </a:r>
            <a:endParaRPr sz="1400" b="0" i="0" u="none" strike="noStrike" cap="none">
              <a:solidFill>
                <a:srgbClr val="000000"/>
              </a:solidFill>
              <a:latin typeface="Arial"/>
              <a:ea typeface="Arial"/>
              <a:cs typeface="Arial"/>
              <a:sym typeface="Arial"/>
            </a:endParaRPr>
          </a:p>
        </p:txBody>
      </p:sp>
      <p:sp>
        <p:nvSpPr>
          <p:cNvPr id="646" name="Google Shape;646;p68"/>
          <p:cNvSpPr txBox="1"/>
          <p:nvPr/>
        </p:nvSpPr>
        <p:spPr>
          <a:xfrm>
            <a:off x="1886707" y="1495021"/>
            <a:ext cx="5668358"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output(</a:t>
            </a:r>
            <a:r>
              <a:rPr lang="en-US" sz="2000" b="1" i="0" u="none" strike="noStrike" cap="none">
                <a:solidFill>
                  <a:srgbClr val="00B0F0"/>
                </a:solidFill>
                <a:latin typeface="Courier New"/>
                <a:ea typeface="Courier New"/>
                <a:cs typeface="Courier New"/>
                <a:sym typeface="Courier New"/>
              </a:rPr>
              <a:t>t</a:t>
            </a:r>
            <a:r>
              <a:rPr lang="en-US" sz="2000" b="1" i="0" u="none" strike="noStrike" cap="none">
                <a:solidFill>
                  <a:schemeClr val="dk1"/>
                </a:solidFill>
                <a:latin typeface="Courier New"/>
                <a:ea typeface="Courier New"/>
                <a:cs typeface="Courier New"/>
                <a:sym typeface="Courier New"/>
              </a:rPr>
              <a:t>) = </a:t>
            </a:r>
            <a:r>
              <a:rPr lang="en-US" sz="2000" b="1" i="1" u="none" strike="noStrike" cap="none">
                <a:solidFill>
                  <a:srgbClr val="FFC000"/>
                </a:solidFill>
                <a:latin typeface="Courier New"/>
                <a:ea typeface="Courier New"/>
                <a:cs typeface="Courier New"/>
                <a:sym typeface="Courier New"/>
              </a:rPr>
              <a:t>f</a:t>
            </a:r>
            <a:r>
              <a:rPr lang="en-US" sz="2000" b="1" i="0" u="none" strike="noStrike" cap="none">
                <a:solidFill>
                  <a:schemeClr val="dk1"/>
                </a:solidFill>
                <a:latin typeface="Courier New"/>
                <a:ea typeface="Courier New"/>
                <a:cs typeface="Courier New"/>
                <a:sym typeface="Courier New"/>
              </a:rPr>
              <a:t>(state(</a:t>
            </a:r>
            <a:r>
              <a:rPr lang="en-US" sz="2000" b="1" i="0" u="none" strike="noStrike" cap="none">
                <a:solidFill>
                  <a:srgbClr val="00B0F0"/>
                </a:solidFill>
                <a:latin typeface="Courier New"/>
                <a:ea typeface="Courier New"/>
                <a:cs typeface="Courier New"/>
                <a:sym typeface="Courier New"/>
              </a:rPr>
              <a:t>t-1</a:t>
            </a:r>
            <a:r>
              <a:rPr lang="en-US" sz="2000" b="1" i="0" u="none" strike="noStrike" cap="none">
                <a:solidFill>
                  <a:schemeClr val="dk1"/>
                </a:solidFill>
                <a:latin typeface="Courier New"/>
                <a:ea typeface="Courier New"/>
                <a:cs typeface="Courier New"/>
                <a:sym typeface="Courier New"/>
              </a:rPr>
              <a:t>), input(</a:t>
            </a:r>
            <a:r>
              <a:rPr lang="en-US" sz="2000" b="1" i="0" u="none" strike="noStrike" cap="none">
                <a:solidFill>
                  <a:srgbClr val="00B0F0"/>
                </a:solidFill>
                <a:latin typeface="Courier New"/>
                <a:ea typeface="Courier New"/>
                <a:cs typeface="Courier New"/>
                <a:sym typeface="Courier New"/>
              </a:rPr>
              <a:t>t</a:t>
            </a:r>
            <a:r>
              <a:rPr lang="en-US" sz="2000" b="1" i="0" u="none" strike="noStrike" cap="none">
                <a:solidFill>
                  <a:schemeClr val="dk1"/>
                </a:solidFill>
                <a:latin typeface="Courier New"/>
                <a:ea typeface="Courier New"/>
                <a:cs typeface="Courier New"/>
                <a:sym typeface="Courier New"/>
              </a:rPr>
              <a:t>))</a:t>
            </a:r>
            <a:endParaRPr sz="1400" b="0" i="0" u="none" strike="noStrike" cap="none">
              <a:solidFill>
                <a:srgbClr val="000000"/>
              </a:solidFill>
              <a:latin typeface="Arial"/>
              <a:ea typeface="Arial"/>
              <a:cs typeface="Arial"/>
              <a:sym typeface="Arial"/>
            </a:endParaRPr>
          </a:p>
        </p:txBody>
      </p:sp>
      <p:sp>
        <p:nvSpPr>
          <p:cNvPr id="647" name="Google Shape;647;p68"/>
          <p:cNvSpPr/>
          <p:nvPr/>
        </p:nvSpPr>
        <p:spPr>
          <a:xfrm>
            <a:off x="5566860" y="2866861"/>
            <a:ext cx="187954" cy="162029"/>
          </a:xfrm>
          <a:prstGeom prst="triangle">
            <a:avLst>
              <a:gd name="adj" fmla="val 50000"/>
            </a:avLst>
          </a:prstGeom>
          <a:solidFill>
            <a:srgbClr val="D8D8D8"/>
          </a:solid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648" name="Google Shape;648;p68"/>
          <p:cNvSpPr/>
          <p:nvPr/>
        </p:nvSpPr>
        <p:spPr>
          <a:xfrm>
            <a:off x="4974599" y="3172969"/>
            <a:ext cx="1380255" cy="549328"/>
          </a:xfrm>
          <a:prstGeom prst="rect">
            <a:avLst/>
          </a:prstGeom>
          <a:solidFill>
            <a:srgbClr val="BFBFBF"/>
          </a:solidFill>
          <a:ln w="2540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chemeClr val="lt1"/>
                </a:solidFill>
                <a:latin typeface="Calibri"/>
                <a:ea typeface="Calibri"/>
                <a:cs typeface="Calibri"/>
                <a:sym typeface="Calibri"/>
              </a:rPr>
              <a:t>DFF</a:t>
            </a:r>
            <a:endParaRPr sz="1400" b="0" i="0" u="none" strike="noStrike" cap="none">
              <a:solidFill>
                <a:srgbClr val="000000"/>
              </a:solidFill>
              <a:latin typeface="Calibri"/>
              <a:ea typeface="Calibri"/>
              <a:cs typeface="Calibri"/>
              <a:sym typeface="Calibri"/>
            </a:endParaRPr>
          </a:p>
        </p:txBody>
      </p:sp>
      <p:sp>
        <p:nvSpPr>
          <p:cNvPr id="649" name="Google Shape;649;p68"/>
          <p:cNvSpPr/>
          <p:nvPr/>
        </p:nvSpPr>
        <p:spPr>
          <a:xfrm>
            <a:off x="5566860" y="3560267"/>
            <a:ext cx="187954" cy="162029"/>
          </a:xfrm>
          <a:prstGeom prst="triangle">
            <a:avLst>
              <a:gd name="adj" fmla="val 50000"/>
            </a:avLst>
          </a:prstGeom>
          <a:solidFill>
            <a:srgbClr val="D8D8D8"/>
          </a:solid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650" name="Google Shape;650;p68"/>
          <p:cNvSpPr/>
          <p:nvPr/>
        </p:nvSpPr>
        <p:spPr>
          <a:xfrm>
            <a:off x="4973663" y="3866375"/>
            <a:ext cx="1380255" cy="549328"/>
          </a:xfrm>
          <a:prstGeom prst="rect">
            <a:avLst/>
          </a:prstGeom>
          <a:solidFill>
            <a:srgbClr val="BFBFBF"/>
          </a:solidFill>
          <a:ln w="2540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chemeClr val="lt1"/>
                </a:solidFill>
                <a:latin typeface="Calibri"/>
                <a:ea typeface="Calibri"/>
                <a:cs typeface="Calibri"/>
                <a:sym typeface="Calibri"/>
              </a:rPr>
              <a:t>DFF</a:t>
            </a:r>
            <a:endParaRPr sz="1400" b="0" i="0" u="none" strike="noStrike" cap="none">
              <a:solidFill>
                <a:srgbClr val="000000"/>
              </a:solidFill>
              <a:latin typeface="Calibri"/>
              <a:ea typeface="Calibri"/>
              <a:cs typeface="Calibri"/>
              <a:sym typeface="Calibri"/>
            </a:endParaRPr>
          </a:p>
        </p:txBody>
      </p:sp>
      <p:sp>
        <p:nvSpPr>
          <p:cNvPr id="651" name="Google Shape;651;p68"/>
          <p:cNvSpPr/>
          <p:nvPr/>
        </p:nvSpPr>
        <p:spPr>
          <a:xfrm>
            <a:off x="5565924" y="4253673"/>
            <a:ext cx="187954" cy="162029"/>
          </a:xfrm>
          <a:prstGeom prst="triangle">
            <a:avLst>
              <a:gd name="adj" fmla="val 50000"/>
            </a:avLst>
          </a:prstGeom>
          <a:solidFill>
            <a:srgbClr val="D8D8D8"/>
          </a:solid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652" name="Google Shape;652;p68"/>
          <p:cNvSpPr txBox="1"/>
          <p:nvPr/>
        </p:nvSpPr>
        <p:spPr>
          <a:xfrm>
            <a:off x="302351" y="3047523"/>
            <a:ext cx="1286584"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input</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57"/>
        <p:cNvGrpSpPr/>
        <p:nvPr/>
      </p:nvGrpSpPr>
      <p:grpSpPr>
        <a:xfrm>
          <a:off x="0" y="0"/>
          <a:ext cx="0" cy="0"/>
          <a:chOff x="0" y="0"/>
          <a:chExt cx="0" cy="0"/>
        </a:xfrm>
      </p:grpSpPr>
      <p:sp>
        <p:nvSpPr>
          <p:cNvPr id="658" name="Google Shape;658;p65"/>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a:t>DFF Specification: </a:t>
            </a:r>
            <a:endParaRPr>
              <a:latin typeface="Courier New"/>
              <a:ea typeface="Courier New"/>
              <a:cs typeface="Courier New"/>
              <a:sym typeface="Courier New"/>
            </a:endParaRPr>
          </a:p>
          <a:p>
            <a:pPr marL="0" lvl="0" indent="0" algn="l" rtl="0">
              <a:lnSpc>
                <a:spcPct val="110000"/>
              </a:lnSpc>
              <a:spcBef>
                <a:spcPts val="440"/>
              </a:spcBef>
              <a:spcAft>
                <a:spcPts val="0"/>
              </a:spcAft>
              <a:buSzPts val="2080"/>
              <a:buNone/>
            </a:pPr>
            <a:endParaRPr>
              <a:latin typeface="Courier New"/>
              <a:ea typeface="Courier New"/>
              <a:cs typeface="Courier New"/>
              <a:sym typeface="Courier New"/>
            </a:endParaRPr>
          </a:p>
          <a:p>
            <a:pPr marL="0" lvl="0" indent="457200" algn="l" rtl="0">
              <a:lnSpc>
                <a:spcPct val="110000"/>
              </a:lnSpc>
              <a:spcBef>
                <a:spcPts val="440"/>
              </a:spcBef>
              <a:spcAft>
                <a:spcPts val="0"/>
              </a:spcAft>
              <a:buSzPts val="2080"/>
              <a:buNone/>
            </a:pPr>
            <a:r>
              <a:rPr lang="en-US" b="1">
                <a:latin typeface="Courier New"/>
                <a:ea typeface="Courier New"/>
                <a:cs typeface="Courier New"/>
                <a:sym typeface="Courier New"/>
              </a:rPr>
              <a:t>out(t) = in(t-1)</a:t>
            </a:r>
            <a:endParaRPr b="1"/>
          </a:p>
          <a:p>
            <a:pPr marL="347472" lvl="0" indent="-215392" algn="l" rtl="0">
              <a:lnSpc>
                <a:spcPct val="110000"/>
              </a:lnSpc>
              <a:spcBef>
                <a:spcPts val="440"/>
              </a:spcBef>
              <a:spcAft>
                <a:spcPts val="0"/>
              </a:spcAft>
              <a:buSzPts val="2080"/>
              <a:buFont typeface="Noto Sans Symbols"/>
              <a:buNone/>
            </a:pPr>
            <a:endParaRPr/>
          </a:p>
          <a:p>
            <a:pPr marL="347472" lvl="0" indent="-215392" algn="l" rtl="0">
              <a:lnSpc>
                <a:spcPct val="110000"/>
              </a:lnSpc>
              <a:spcBef>
                <a:spcPts val="440"/>
              </a:spcBef>
              <a:spcAft>
                <a:spcPts val="0"/>
              </a:spcAft>
              <a:buSzPts val="2080"/>
              <a:buFont typeface="Noto Sans Symbols"/>
              <a:buNone/>
            </a:pPr>
            <a:endParaRPr/>
          </a:p>
        </p:txBody>
      </p:sp>
      <p:sp>
        <p:nvSpPr>
          <p:cNvPr id="659" name="Google Shape;659;p65"/>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D Flip-Flop: Time Series</a:t>
            </a:r>
            <a:endParaRPr dirty="0"/>
          </a:p>
        </p:txBody>
      </p:sp>
      <p:sp>
        <p:nvSpPr>
          <p:cNvPr id="660" name="Google Shape;660;p65"/>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13</a:t>
            </a:fld>
            <a:endParaRPr/>
          </a:p>
        </p:txBody>
      </p:sp>
      <p:pic>
        <p:nvPicPr>
          <p:cNvPr id="661" name="Google Shape;661;p65" descr="Circuit diagram showing a DFF. There is an input on the left, an output on the right, and a clock signal on top. The DFF outputs the input given at the previous time period based on the clock signal"/>
          <p:cNvPicPr preferRelativeResize="0"/>
          <p:nvPr/>
        </p:nvPicPr>
        <p:blipFill rotWithShape="1">
          <a:blip r:embed="rId3">
            <a:alphaModFix/>
          </a:blip>
          <a:srcRect/>
          <a:stretch/>
        </p:blipFill>
        <p:spPr>
          <a:xfrm>
            <a:off x="5217191" y="707843"/>
            <a:ext cx="2590236" cy="1227964"/>
          </a:xfrm>
          <a:prstGeom prst="rect">
            <a:avLst/>
          </a:prstGeom>
          <a:noFill/>
          <a:ln>
            <a:noFill/>
          </a:ln>
        </p:spPr>
      </p:pic>
      <p:graphicFrame>
        <p:nvGraphicFramePr>
          <p:cNvPr id="662" name="Google Shape;662;p65" descr="Time series table showing the values of in and out for a DFF gate. There are 9 columns, which from left to right are: &quot;pin&quot; which denotes which pin we are referring to, then 7 columns for t=0 through t=6, increasing by 1 from left to right, then a last column with ellipses denoting that the time series continues on. There are three rows, which from top to bottom are: a header row, a row for the in pin, and a row for the out pin.&#10;&#10;The key takeaway from the time series is that the value of in from the previous time section becomes the out for any given time section. The example given is out when t=3. In order to determine its value, you have to look at in when t=2. When t=2, in is 1, so out when t=3 will also be 1" title="Time Series Table of DFF Gate"/>
          <p:cNvGraphicFramePr/>
          <p:nvPr/>
        </p:nvGraphicFramePr>
        <p:xfrm>
          <a:off x="774063" y="3346125"/>
          <a:ext cx="7417400" cy="1983600"/>
        </p:xfrm>
        <a:graphic>
          <a:graphicData uri="http://schemas.openxmlformats.org/drawingml/2006/table">
            <a:tbl>
              <a:tblPr>
                <a:noFill/>
              </a:tblPr>
              <a:tblGrid>
                <a:gridCol w="982800">
                  <a:extLst>
                    <a:ext uri="{9D8B030D-6E8A-4147-A177-3AD203B41FA5}">
                      <a16:colId xmlns:a16="http://schemas.microsoft.com/office/drawing/2014/main" val="20000"/>
                    </a:ext>
                  </a:extLst>
                </a:gridCol>
                <a:gridCol w="804325">
                  <a:extLst>
                    <a:ext uri="{9D8B030D-6E8A-4147-A177-3AD203B41FA5}">
                      <a16:colId xmlns:a16="http://schemas.microsoft.com/office/drawing/2014/main" val="20001"/>
                    </a:ext>
                  </a:extLst>
                </a:gridCol>
                <a:gridCol w="804325">
                  <a:extLst>
                    <a:ext uri="{9D8B030D-6E8A-4147-A177-3AD203B41FA5}">
                      <a16:colId xmlns:a16="http://schemas.microsoft.com/office/drawing/2014/main" val="20002"/>
                    </a:ext>
                  </a:extLst>
                </a:gridCol>
                <a:gridCol w="804325">
                  <a:extLst>
                    <a:ext uri="{9D8B030D-6E8A-4147-A177-3AD203B41FA5}">
                      <a16:colId xmlns:a16="http://schemas.microsoft.com/office/drawing/2014/main" val="20003"/>
                    </a:ext>
                  </a:extLst>
                </a:gridCol>
                <a:gridCol w="804325">
                  <a:extLst>
                    <a:ext uri="{9D8B030D-6E8A-4147-A177-3AD203B41FA5}">
                      <a16:colId xmlns:a16="http://schemas.microsoft.com/office/drawing/2014/main" val="20004"/>
                    </a:ext>
                  </a:extLst>
                </a:gridCol>
                <a:gridCol w="804325">
                  <a:extLst>
                    <a:ext uri="{9D8B030D-6E8A-4147-A177-3AD203B41FA5}">
                      <a16:colId xmlns:a16="http://schemas.microsoft.com/office/drawing/2014/main" val="20005"/>
                    </a:ext>
                  </a:extLst>
                </a:gridCol>
                <a:gridCol w="804325">
                  <a:extLst>
                    <a:ext uri="{9D8B030D-6E8A-4147-A177-3AD203B41FA5}">
                      <a16:colId xmlns:a16="http://schemas.microsoft.com/office/drawing/2014/main" val="20006"/>
                    </a:ext>
                  </a:extLst>
                </a:gridCol>
                <a:gridCol w="804325">
                  <a:extLst>
                    <a:ext uri="{9D8B030D-6E8A-4147-A177-3AD203B41FA5}">
                      <a16:colId xmlns:a16="http://schemas.microsoft.com/office/drawing/2014/main" val="20007"/>
                    </a:ext>
                  </a:extLst>
                </a:gridCol>
                <a:gridCol w="804325">
                  <a:extLst>
                    <a:ext uri="{9D8B030D-6E8A-4147-A177-3AD203B41FA5}">
                      <a16:colId xmlns:a16="http://schemas.microsoft.com/office/drawing/2014/main" val="20008"/>
                    </a:ext>
                  </a:extLst>
                </a:gridCol>
              </a:tblGrid>
              <a:tr h="661200">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in</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661200">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out</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E6B8AF"/>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661200">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time</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t=0</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t=1</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t=2</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t=3</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t=4</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t=5</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t=6</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663" name="Google Shape;663;p65"/>
          <p:cNvSpPr txBox="1"/>
          <p:nvPr/>
        </p:nvSpPr>
        <p:spPr>
          <a:xfrm>
            <a:off x="7925" y="5947500"/>
            <a:ext cx="9144000" cy="9105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2500"/>
              <a:buFont typeface="Arial"/>
              <a:buNone/>
            </a:pPr>
            <a:r>
              <a:rPr lang="en-US" sz="2600" b="0" i="0" u="none" strike="noStrike" cap="none">
                <a:solidFill>
                  <a:srgbClr val="000000"/>
                </a:solidFill>
                <a:latin typeface="Calibri"/>
                <a:ea typeface="Calibri"/>
                <a:cs typeface="Calibri"/>
                <a:sym typeface="Calibri"/>
              </a:rPr>
              <a:t>Example: </a:t>
            </a:r>
            <a:r>
              <a:rPr lang="en-US" sz="2600" b="1" i="0" u="none" strike="noStrike" cap="none">
                <a:solidFill>
                  <a:schemeClr val="dk1"/>
                </a:solidFill>
                <a:highlight>
                  <a:srgbClr val="E6B8AF"/>
                </a:highlight>
                <a:latin typeface="Courier New"/>
                <a:ea typeface="Courier New"/>
                <a:cs typeface="Courier New"/>
                <a:sym typeface="Courier New"/>
              </a:rPr>
              <a:t>out(t=3)</a:t>
            </a:r>
            <a:r>
              <a:rPr lang="en-US" sz="2600" b="1" i="0" u="none" strike="noStrike" cap="none">
                <a:solidFill>
                  <a:schemeClr val="dk1"/>
                </a:solidFill>
                <a:latin typeface="Courier New"/>
                <a:ea typeface="Courier New"/>
                <a:cs typeface="Courier New"/>
                <a:sym typeface="Courier New"/>
              </a:rPr>
              <a:t> = </a:t>
            </a:r>
            <a:r>
              <a:rPr lang="en-US" sz="2600" b="1" i="0" u="none" strike="noStrike" cap="none">
                <a:solidFill>
                  <a:schemeClr val="dk1"/>
                </a:solidFill>
                <a:highlight>
                  <a:srgbClr val="FFF2CC"/>
                </a:highlight>
                <a:latin typeface="Courier New"/>
                <a:ea typeface="Courier New"/>
                <a:cs typeface="Courier New"/>
                <a:sym typeface="Courier New"/>
              </a:rPr>
              <a:t>in(t=2)</a:t>
            </a:r>
            <a:endParaRPr sz="2600" b="0" i="0" u="none" strike="noStrike" cap="none">
              <a:solidFill>
                <a:srgbClr val="000000"/>
              </a:solidFill>
              <a:latin typeface="Calibri"/>
              <a:ea typeface="Calibri"/>
              <a:cs typeface="Calibri"/>
              <a:sym typeface="Calibri"/>
            </a:endParaRPr>
          </a:p>
          <a:p>
            <a:pPr marL="0" marR="0" lvl="0" indent="457200" algn="l" rtl="0">
              <a:lnSpc>
                <a:spcPct val="100000"/>
              </a:lnSpc>
              <a:spcBef>
                <a:spcPts val="0"/>
              </a:spcBef>
              <a:spcAft>
                <a:spcPts val="0"/>
              </a:spcAft>
              <a:buClr>
                <a:srgbClr val="000000"/>
              </a:buClr>
              <a:buSzPts val="2500"/>
              <a:buFont typeface="Arial"/>
              <a:buNone/>
            </a:pPr>
            <a:endParaRPr sz="2500" b="0" i="0" u="none" strike="noStrike" cap="none">
              <a:solidFill>
                <a:srgbClr val="000000"/>
              </a:solidFill>
              <a:latin typeface="Courier New"/>
              <a:ea typeface="Courier New"/>
              <a:cs typeface="Courier New"/>
              <a:sym typeface="Courier New"/>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0"/>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Storing Data: The Bit</a:t>
            </a:r>
            <a:endParaRPr dirty="0"/>
          </a:p>
        </p:txBody>
      </p:sp>
      <p:sp>
        <p:nvSpPr>
          <p:cNvPr id="76" name="Google Shape;76;p10"/>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dirty="0"/>
              <a:t>A Flip-Flop changes state </a:t>
            </a:r>
            <a:r>
              <a:rPr lang="en-US" i="1" dirty="0"/>
              <a:t>every</a:t>
            </a:r>
            <a:r>
              <a:rPr lang="en-US" dirty="0"/>
              <a:t> clock cycle</a:t>
            </a:r>
            <a:endParaRPr dirty="0"/>
          </a:p>
          <a:p>
            <a:pPr marL="347472" lvl="0" indent="-215392" algn="l" rtl="0">
              <a:lnSpc>
                <a:spcPct val="110000"/>
              </a:lnSpc>
              <a:spcBef>
                <a:spcPts val="440"/>
              </a:spcBef>
              <a:spcAft>
                <a:spcPts val="0"/>
              </a:spcAft>
              <a:buSzPts val="2080"/>
              <a:buNone/>
            </a:pPr>
            <a:endParaRPr dirty="0"/>
          </a:p>
          <a:p>
            <a:pPr marL="347472" lvl="0" indent="-347472" algn="l" rtl="0">
              <a:lnSpc>
                <a:spcPct val="110000"/>
              </a:lnSpc>
              <a:spcBef>
                <a:spcPts val="440"/>
              </a:spcBef>
              <a:spcAft>
                <a:spcPts val="0"/>
              </a:spcAft>
              <a:buSzPts val="2080"/>
              <a:buChar char="❖"/>
            </a:pPr>
            <a:r>
              <a:rPr lang="en-US" dirty="0"/>
              <a:t>We will build the abstraction of a “Bit” that only changes when we instruct it to</a:t>
            </a:r>
            <a:endParaRPr dirty="0"/>
          </a:p>
          <a:p>
            <a:pPr marL="347472" lvl="0" indent="-215392" algn="l" rtl="0">
              <a:lnSpc>
                <a:spcPct val="110000"/>
              </a:lnSpc>
              <a:spcBef>
                <a:spcPts val="440"/>
              </a:spcBef>
              <a:spcAft>
                <a:spcPts val="0"/>
              </a:spcAft>
              <a:buSzPts val="2080"/>
              <a:buNone/>
            </a:pPr>
            <a:endParaRPr dirty="0"/>
          </a:p>
        </p:txBody>
      </p:sp>
      <p:sp>
        <p:nvSpPr>
          <p:cNvPr id="77" name="Google Shape;77;p10"/>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14</a:t>
            </a:fld>
            <a:endParaRPr/>
          </a:p>
        </p:txBody>
      </p:sp>
      <p:grpSp>
        <p:nvGrpSpPr>
          <p:cNvPr id="78" name="Google Shape;78;p10"/>
          <p:cNvGrpSpPr/>
          <p:nvPr/>
        </p:nvGrpSpPr>
        <p:grpSpPr>
          <a:xfrm>
            <a:off x="2165900" y="3130125"/>
            <a:ext cx="4788218" cy="1856573"/>
            <a:chOff x="2090898" y="4086089"/>
            <a:chExt cx="4788218" cy="1856573"/>
          </a:xfrm>
        </p:grpSpPr>
        <p:sp>
          <p:nvSpPr>
            <p:cNvPr id="79" name="Google Shape;79;p10"/>
            <p:cNvSpPr/>
            <p:nvPr/>
          </p:nvSpPr>
          <p:spPr>
            <a:xfrm>
              <a:off x="3799853" y="5109904"/>
              <a:ext cx="1371600" cy="832758"/>
            </a:xfrm>
            <a:prstGeom prst="rect">
              <a:avLst/>
            </a:prstGeom>
            <a:solidFill>
              <a:schemeClr val="lt1"/>
            </a:solidFill>
            <a:ln w="381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a:solidFill>
                    <a:srgbClr val="000000"/>
                  </a:solidFill>
                  <a:latin typeface="Courier New"/>
                  <a:ea typeface="Courier New"/>
                  <a:cs typeface="Courier New"/>
                  <a:sym typeface="Courier New"/>
                </a:rPr>
                <a:t>Bit</a:t>
              </a:r>
              <a:endParaRPr sz="1400" b="0" i="0" u="none" strike="noStrike" cap="none">
                <a:solidFill>
                  <a:srgbClr val="000000"/>
                </a:solidFill>
                <a:latin typeface="Courier New"/>
                <a:ea typeface="Courier New"/>
                <a:cs typeface="Courier New"/>
                <a:sym typeface="Courier New"/>
              </a:endParaRPr>
            </a:p>
          </p:txBody>
        </p:sp>
        <p:sp>
          <p:nvSpPr>
            <p:cNvPr id="80" name="Google Shape;80;p10"/>
            <p:cNvSpPr/>
            <p:nvPr/>
          </p:nvSpPr>
          <p:spPr>
            <a:xfrm>
              <a:off x="4380794" y="5761871"/>
              <a:ext cx="209718" cy="180791"/>
            </a:xfrm>
            <a:prstGeom prst="triangle">
              <a:avLst>
                <a:gd name="adj" fmla="val 50000"/>
              </a:avLst>
            </a:prstGeom>
            <a:solidFill>
              <a:schemeClr val="lt1"/>
            </a:solidFill>
            <a:ln w="381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cxnSp>
          <p:nvCxnSpPr>
            <p:cNvPr id="81" name="Google Shape;81;p10"/>
            <p:cNvCxnSpPr/>
            <p:nvPr/>
          </p:nvCxnSpPr>
          <p:spPr>
            <a:xfrm>
              <a:off x="2857318" y="5545032"/>
              <a:ext cx="942535" cy="0"/>
            </a:xfrm>
            <a:prstGeom prst="straightConnector1">
              <a:avLst/>
            </a:prstGeom>
            <a:noFill/>
            <a:ln w="38100" cap="flat" cmpd="sng">
              <a:solidFill>
                <a:schemeClr val="dk1"/>
              </a:solidFill>
              <a:prstDash val="solid"/>
              <a:round/>
              <a:headEnd type="none" w="sm" len="sm"/>
              <a:tailEnd type="stealth" w="med" len="med"/>
            </a:ln>
          </p:spPr>
        </p:cxnSp>
        <p:cxnSp>
          <p:nvCxnSpPr>
            <p:cNvPr id="82" name="Google Shape;82;p10"/>
            <p:cNvCxnSpPr/>
            <p:nvPr/>
          </p:nvCxnSpPr>
          <p:spPr>
            <a:xfrm>
              <a:off x="5167870" y="5495925"/>
              <a:ext cx="942535" cy="0"/>
            </a:xfrm>
            <a:prstGeom prst="straightConnector1">
              <a:avLst/>
            </a:prstGeom>
            <a:noFill/>
            <a:ln w="38100" cap="flat" cmpd="sng">
              <a:solidFill>
                <a:schemeClr val="dk1"/>
              </a:solidFill>
              <a:prstDash val="solid"/>
              <a:round/>
              <a:headEnd type="none" w="sm" len="sm"/>
              <a:tailEnd type="stealth" w="med" len="med"/>
            </a:ln>
          </p:spPr>
        </p:cxnSp>
        <p:cxnSp>
          <p:nvCxnSpPr>
            <p:cNvPr id="83" name="Google Shape;83;p10"/>
            <p:cNvCxnSpPr/>
            <p:nvPr/>
          </p:nvCxnSpPr>
          <p:spPr>
            <a:xfrm rot="10800000">
              <a:off x="4491484" y="4486158"/>
              <a:ext cx="0" cy="623746"/>
            </a:xfrm>
            <a:prstGeom prst="straightConnector1">
              <a:avLst/>
            </a:prstGeom>
            <a:noFill/>
            <a:ln w="38100" cap="flat" cmpd="sng">
              <a:solidFill>
                <a:schemeClr val="dk1"/>
              </a:solidFill>
              <a:prstDash val="solid"/>
              <a:round/>
              <a:headEnd type="stealth" w="med" len="med"/>
              <a:tailEnd type="none" w="sm" len="sm"/>
            </a:ln>
          </p:spPr>
        </p:cxnSp>
        <p:sp>
          <p:nvSpPr>
            <p:cNvPr id="84" name="Google Shape;84;p10"/>
            <p:cNvSpPr txBox="1"/>
            <p:nvPr/>
          </p:nvSpPr>
          <p:spPr>
            <a:xfrm>
              <a:off x="4039253" y="4086089"/>
              <a:ext cx="892799" cy="40006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load</a:t>
              </a:r>
              <a:endParaRPr sz="2000" b="1" i="0" u="none" strike="noStrike" cap="none">
                <a:solidFill>
                  <a:srgbClr val="000000"/>
                </a:solidFill>
                <a:latin typeface="Courier New"/>
                <a:ea typeface="Courier New"/>
                <a:cs typeface="Courier New"/>
                <a:sym typeface="Courier New"/>
              </a:endParaRPr>
            </a:p>
          </p:txBody>
        </p:sp>
        <p:sp>
          <p:nvSpPr>
            <p:cNvPr id="85" name="Google Shape;85;p10"/>
            <p:cNvSpPr txBox="1"/>
            <p:nvPr/>
          </p:nvSpPr>
          <p:spPr>
            <a:xfrm>
              <a:off x="2090898" y="5360365"/>
              <a:ext cx="787655" cy="40006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in</a:t>
              </a:r>
              <a:endParaRPr sz="2000" b="1" i="0" u="none" strike="noStrike" cap="none">
                <a:solidFill>
                  <a:srgbClr val="000000"/>
                </a:solidFill>
                <a:latin typeface="Courier New"/>
                <a:ea typeface="Courier New"/>
                <a:cs typeface="Courier New"/>
                <a:sym typeface="Courier New"/>
              </a:endParaRPr>
            </a:p>
          </p:txBody>
        </p:sp>
        <p:sp>
          <p:nvSpPr>
            <p:cNvPr id="86" name="Google Shape;86;p10"/>
            <p:cNvSpPr txBox="1"/>
            <p:nvPr/>
          </p:nvSpPr>
          <p:spPr>
            <a:xfrm>
              <a:off x="6091461" y="5311258"/>
              <a:ext cx="787655" cy="40006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out</a:t>
              </a:r>
              <a:endParaRPr sz="2000" b="1" i="0" u="none" strike="noStrike" cap="none">
                <a:solidFill>
                  <a:srgbClr val="000000"/>
                </a:solidFill>
                <a:latin typeface="Courier New"/>
                <a:ea typeface="Courier New"/>
                <a:cs typeface="Courier New"/>
                <a:sym typeface="Courier New"/>
              </a:endParaRPr>
            </a:p>
          </p:txBody>
        </p:sp>
      </p:grpSp>
      <p:sp>
        <p:nvSpPr>
          <p:cNvPr id="87" name="Google Shape;87;p10"/>
          <p:cNvSpPr txBox="1"/>
          <p:nvPr/>
        </p:nvSpPr>
        <p:spPr>
          <a:xfrm>
            <a:off x="0" y="5634517"/>
            <a:ext cx="9144000" cy="70788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if load(t-1)    out(t) = in(t-1)</a:t>
            </a:r>
            <a:endParaRPr sz="1400" b="1" i="0" u="none" strike="noStrike" cap="none">
              <a:solidFill>
                <a:schemeClr val="dk1"/>
              </a:solidFill>
              <a:latin typeface="Courier New"/>
              <a:ea typeface="Courier New"/>
              <a:cs typeface="Courier New"/>
              <a:sym typeface="Courier New"/>
            </a:endParaRPr>
          </a:p>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 else            out(t) = out(t-1)</a:t>
            </a:r>
            <a:endParaRPr sz="1400" b="1" i="0" u="none" strike="noStrike" cap="none">
              <a:solidFill>
                <a:schemeClr val="dk1"/>
              </a:solidFill>
              <a:latin typeface="Courier New"/>
              <a:ea typeface="Courier New"/>
              <a:cs typeface="Courier New"/>
              <a:sym typeface="Courier New"/>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3"/>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Bit Behavior</a:t>
            </a:r>
            <a:endParaRPr/>
          </a:p>
        </p:txBody>
      </p:sp>
      <p:sp>
        <p:nvSpPr>
          <p:cNvPr id="94" name="Google Shape;94;p3"/>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15</a:t>
            </a:fld>
            <a:endParaRPr/>
          </a:p>
        </p:txBody>
      </p:sp>
      <p:graphicFrame>
        <p:nvGraphicFramePr>
          <p:cNvPr id="95" name="Google Shape;95;p3"/>
          <p:cNvGraphicFramePr/>
          <p:nvPr/>
        </p:nvGraphicFramePr>
        <p:xfrm>
          <a:off x="1683133" y="1329590"/>
          <a:ext cx="6581000" cy="3565890"/>
        </p:xfrm>
        <a:graphic>
          <a:graphicData uri="http://schemas.openxmlformats.org/drawingml/2006/table">
            <a:tbl>
              <a:tblPr>
                <a:noFill/>
              </a:tblPr>
              <a:tblGrid>
                <a:gridCol w="658100">
                  <a:extLst>
                    <a:ext uri="{9D8B030D-6E8A-4147-A177-3AD203B41FA5}">
                      <a16:colId xmlns:a16="http://schemas.microsoft.com/office/drawing/2014/main" val="20000"/>
                    </a:ext>
                  </a:extLst>
                </a:gridCol>
                <a:gridCol w="658100">
                  <a:extLst>
                    <a:ext uri="{9D8B030D-6E8A-4147-A177-3AD203B41FA5}">
                      <a16:colId xmlns:a16="http://schemas.microsoft.com/office/drawing/2014/main" val="20001"/>
                    </a:ext>
                  </a:extLst>
                </a:gridCol>
                <a:gridCol w="658100">
                  <a:extLst>
                    <a:ext uri="{9D8B030D-6E8A-4147-A177-3AD203B41FA5}">
                      <a16:colId xmlns:a16="http://schemas.microsoft.com/office/drawing/2014/main" val="20002"/>
                    </a:ext>
                  </a:extLst>
                </a:gridCol>
                <a:gridCol w="658100">
                  <a:extLst>
                    <a:ext uri="{9D8B030D-6E8A-4147-A177-3AD203B41FA5}">
                      <a16:colId xmlns:a16="http://schemas.microsoft.com/office/drawing/2014/main" val="20003"/>
                    </a:ext>
                  </a:extLst>
                </a:gridCol>
                <a:gridCol w="658100">
                  <a:extLst>
                    <a:ext uri="{9D8B030D-6E8A-4147-A177-3AD203B41FA5}">
                      <a16:colId xmlns:a16="http://schemas.microsoft.com/office/drawing/2014/main" val="20004"/>
                    </a:ext>
                  </a:extLst>
                </a:gridCol>
                <a:gridCol w="658100">
                  <a:extLst>
                    <a:ext uri="{9D8B030D-6E8A-4147-A177-3AD203B41FA5}">
                      <a16:colId xmlns:a16="http://schemas.microsoft.com/office/drawing/2014/main" val="20005"/>
                    </a:ext>
                  </a:extLst>
                </a:gridCol>
                <a:gridCol w="658100">
                  <a:extLst>
                    <a:ext uri="{9D8B030D-6E8A-4147-A177-3AD203B41FA5}">
                      <a16:colId xmlns:a16="http://schemas.microsoft.com/office/drawing/2014/main" val="20006"/>
                    </a:ext>
                  </a:extLst>
                </a:gridCol>
                <a:gridCol w="658100">
                  <a:extLst>
                    <a:ext uri="{9D8B030D-6E8A-4147-A177-3AD203B41FA5}">
                      <a16:colId xmlns:a16="http://schemas.microsoft.com/office/drawing/2014/main" val="20007"/>
                    </a:ext>
                  </a:extLst>
                </a:gridCol>
                <a:gridCol w="658100">
                  <a:extLst>
                    <a:ext uri="{9D8B030D-6E8A-4147-A177-3AD203B41FA5}">
                      <a16:colId xmlns:a16="http://schemas.microsoft.com/office/drawing/2014/main" val="20008"/>
                    </a:ext>
                  </a:extLst>
                </a:gridCol>
                <a:gridCol w="658100">
                  <a:extLst>
                    <a:ext uri="{9D8B030D-6E8A-4147-A177-3AD203B41FA5}">
                      <a16:colId xmlns:a16="http://schemas.microsoft.com/office/drawing/2014/main" val="20009"/>
                    </a:ext>
                  </a:extLst>
                </a:gridCol>
              </a:tblGrid>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extLst>
                  <a:ext uri="{0D108BD9-81ED-4DB2-BD59-A6C34878D82A}">
                    <a16:rowId xmlns:a16="http://schemas.microsoft.com/office/drawing/2014/main" val="10001"/>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extLst>
                  <a:ext uri="{0D108BD9-81ED-4DB2-BD59-A6C34878D82A}">
                    <a16:rowId xmlns:a16="http://schemas.microsoft.com/office/drawing/2014/main" val="10004"/>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5"/>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6"/>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extLst>
                  <a:ext uri="{0D108BD9-81ED-4DB2-BD59-A6C34878D82A}">
                    <a16:rowId xmlns:a16="http://schemas.microsoft.com/office/drawing/2014/main" val="10007"/>
                  </a:ext>
                </a:extLst>
              </a:tr>
              <a:tr h="348800">
                <a:tc grid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h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8"/>
                  </a:ext>
                </a:extLst>
              </a:tr>
            </a:tbl>
          </a:graphicData>
        </a:graphic>
      </p:graphicFrame>
      <p:sp>
        <p:nvSpPr>
          <p:cNvPr id="96" name="Google Shape;96;p3"/>
          <p:cNvSpPr txBox="1"/>
          <p:nvPr/>
        </p:nvSpPr>
        <p:spPr>
          <a:xfrm>
            <a:off x="1355090" y="1937129"/>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0</a:t>
            </a:r>
            <a:endParaRPr sz="1400" b="0" i="0" u="none" strike="noStrike" cap="none">
              <a:solidFill>
                <a:srgbClr val="000000"/>
              </a:solidFill>
              <a:latin typeface="Courier New"/>
              <a:ea typeface="Courier New"/>
              <a:cs typeface="Courier New"/>
              <a:sym typeface="Courier New"/>
            </a:endParaRPr>
          </a:p>
        </p:txBody>
      </p:sp>
      <p:sp>
        <p:nvSpPr>
          <p:cNvPr id="97" name="Google Shape;97;p3"/>
          <p:cNvSpPr txBox="1"/>
          <p:nvPr/>
        </p:nvSpPr>
        <p:spPr>
          <a:xfrm>
            <a:off x="1349647" y="1525537"/>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1</a:t>
            </a:r>
            <a:endParaRPr sz="1400" b="0" i="0" u="none" strike="noStrike" cap="none">
              <a:solidFill>
                <a:srgbClr val="000000"/>
              </a:solidFill>
              <a:latin typeface="Courier New"/>
              <a:ea typeface="Courier New"/>
              <a:cs typeface="Courier New"/>
              <a:sym typeface="Courier New"/>
            </a:endParaRPr>
          </a:p>
        </p:txBody>
      </p:sp>
      <p:sp>
        <p:nvSpPr>
          <p:cNvPr id="98" name="Google Shape;98;p3"/>
          <p:cNvSpPr txBox="1"/>
          <p:nvPr/>
        </p:nvSpPr>
        <p:spPr>
          <a:xfrm>
            <a:off x="357018" y="2898971"/>
            <a:ext cx="1074454"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009972"/>
                </a:solidFill>
                <a:latin typeface="Courier New"/>
                <a:ea typeface="Courier New"/>
                <a:cs typeface="Courier New"/>
                <a:sym typeface="Courier New"/>
              </a:rPr>
              <a:t>in</a:t>
            </a:r>
            <a:endParaRPr sz="1400" b="0" i="0" u="none" strike="noStrike" cap="none">
              <a:solidFill>
                <a:srgbClr val="000000"/>
              </a:solidFill>
              <a:latin typeface="Courier New"/>
              <a:ea typeface="Courier New"/>
              <a:cs typeface="Courier New"/>
              <a:sym typeface="Courier New"/>
            </a:endParaRPr>
          </a:p>
        </p:txBody>
      </p:sp>
      <p:sp>
        <p:nvSpPr>
          <p:cNvPr id="99" name="Google Shape;99;p3"/>
          <p:cNvSpPr txBox="1"/>
          <p:nvPr/>
        </p:nvSpPr>
        <p:spPr>
          <a:xfrm>
            <a:off x="1360533" y="3125537"/>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0</a:t>
            </a:r>
            <a:endParaRPr sz="1400" b="0" i="0" u="none" strike="noStrike" cap="none">
              <a:solidFill>
                <a:srgbClr val="000000"/>
              </a:solidFill>
              <a:latin typeface="Courier New"/>
              <a:ea typeface="Courier New"/>
              <a:cs typeface="Courier New"/>
              <a:sym typeface="Courier New"/>
            </a:endParaRPr>
          </a:p>
        </p:txBody>
      </p:sp>
      <p:sp>
        <p:nvSpPr>
          <p:cNvPr id="100" name="Google Shape;100;p3"/>
          <p:cNvSpPr txBox="1"/>
          <p:nvPr/>
        </p:nvSpPr>
        <p:spPr>
          <a:xfrm>
            <a:off x="1355090" y="2713945"/>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1</a:t>
            </a:r>
            <a:endParaRPr sz="1400" b="0" i="0" u="none" strike="noStrike" cap="none">
              <a:solidFill>
                <a:srgbClr val="000000"/>
              </a:solidFill>
              <a:latin typeface="Courier New"/>
              <a:ea typeface="Courier New"/>
              <a:cs typeface="Courier New"/>
              <a:sym typeface="Courier New"/>
            </a:endParaRPr>
          </a:p>
        </p:txBody>
      </p:sp>
      <p:sp>
        <p:nvSpPr>
          <p:cNvPr id="101" name="Google Shape;101;p3"/>
          <p:cNvSpPr txBox="1"/>
          <p:nvPr/>
        </p:nvSpPr>
        <p:spPr>
          <a:xfrm>
            <a:off x="357018" y="4030791"/>
            <a:ext cx="1074454"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009972"/>
                </a:solidFill>
                <a:latin typeface="Courier New"/>
                <a:ea typeface="Courier New"/>
                <a:cs typeface="Courier New"/>
                <a:sym typeface="Courier New"/>
              </a:rPr>
              <a:t>out</a:t>
            </a:r>
            <a:endParaRPr sz="1400" b="0" i="0" u="none" strike="noStrike" cap="none">
              <a:solidFill>
                <a:srgbClr val="000000"/>
              </a:solidFill>
              <a:latin typeface="Courier New"/>
              <a:ea typeface="Courier New"/>
              <a:cs typeface="Courier New"/>
              <a:sym typeface="Courier New"/>
            </a:endParaRPr>
          </a:p>
        </p:txBody>
      </p:sp>
      <p:sp>
        <p:nvSpPr>
          <p:cNvPr id="102" name="Google Shape;102;p3"/>
          <p:cNvSpPr txBox="1"/>
          <p:nvPr/>
        </p:nvSpPr>
        <p:spPr>
          <a:xfrm>
            <a:off x="1354167" y="4313945"/>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0</a:t>
            </a:r>
            <a:endParaRPr sz="1400" b="0" i="0" u="none" strike="noStrike" cap="none">
              <a:solidFill>
                <a:srgbClr val="000000"/>
              </a:solidFill>
              <a:latin typeface="Courier New"/>
              <a:ea typeface="Courier New"/>
              <a:cs typeface="Courier New"/>
              <a:sym typeface="Courier New"/>
            </a:endParaRPr>
          </a:p>
        </p:txBody>
      </p:sp>
      <p:sp>
        <p:nvSpPr>
          <p:cNvPr id="103" name="Google Shape;103;p3"/>
          <p:cNvSpPr txBox="1"/>
          <p:nvPr/>
        </p:nvSpPr>
        <p:spPr>
          <a:xfrm>
            <a:off x="1348724" y="3902353"/>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1</a:t>
            </a:r>
            <a:endParaRPr sz="1400" b="0" i="0" u="none" strike="noStrike" cap="none">
              <a:solidFill>
                <a:srgbClr val="000000"/>
              </a:solidFill>
              <a:latin typeface="Courier New"/>
              <a:ea typeface="Courier New"/>
              <a:cs typeface="Courier New"/>
              <a:sym typeface="Courier New"/>
            </a:endParaRPr>
          </a:p>
        </p:txBody>
      </p:sp>
      <p:sp>
        <p:nvSpPr>
          <p:cNvPr id="104" name="Google Shape;104;p3"/>
          <p:cNvSpPr txBox="1"/>
          <p:nvPr/>
        </p:nvSpPr>
        <p:spPr>
          <a:xfrm>
            <a:off x="3284580" y="4562323"/>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t=1</a:t>
            </a:r>
            <a:endParaRPr sz="1400" b="0" i="0" u="none" strike="noStrike" cap="none">
              <a:solidFill>
                <a:srgbClr val="000000"/>
              </a:solidFill>
              <a:latin typeface="Courier New"/>
              <a:ea typeface="Courier New"/>
              <a:cs typeface="Courier New"/>
              <a:sym typeface="Courier New"/>
            </a:endParaRPr>
          </a:p>
        </p:txBody>
      </p:sp>
      <p:sp>
        <p:nvSpPr>
          <p:cNvPr id="105" name="Google Shape;105;p3"/>
          <p:cNvSpPr txBox="1"/>
          <p:nvPr/>
        </p:nvSpPr>
        <p:spPr>
          <a:xfrm>
            <a:off x="4612637" y="4562323"/>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t=2</a:t>
            </a:r>
            <a:endParaRPr sz="1400" b="0" i="0" u="none" strike="noStrike" cap="none">
              <a:solidFill>
                <a:srgbClr val="000000"/>
              </a:solidFill>
              <a:latin typeface="Courier New"/>
              <a:ea typeface="Courier New"/>
              <a:cs typeface="Courier New"/>
              <a:sym typeface="Courier New"/>
            </a:endParaRPr>
          </a:p>
        </p:txBody>
      </p:sp>
      <p:sp>
        <p:nvSpPr>
          <p:cNvPr id="106" name="Google Shape;106;p3"/>
          <p:cNvSpPr txBox="1"/>
          <p:nvPr/>
        </p:nvSpPr>
        <p:spPr>
          <a:xfrm>
            <a:off x="5925471" y="4562323"/>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t=3</a:t>
            </a:r>
            <a:endParaRPr sz="1400" b="0" i="0" u="none" strike="noStrike" cap="none">
              <a:solidFill>
                <a:srgbClr val="000000"/>
              </a:solidFill>
              <a:latin typeface="Courier New"/>
              <a:ea typeface="Courier New"/>
              <a:cs typeface="Courier New"/>
              <a:sym typeface="Courier New"/>
            </a:endParaRPr>
          </a:p>
        </p:txBody>
      </p:sp>
      <p:sp>
        <p:nvSpPr>
          <p:cNvPr id="107" name="Google Shape;107;p3"/>
          <p:cNvSpPr txBox="1"/>
          <p:nvPr/>
        </p:nvSpPr>
        <p:spPr>
          <a:xfrm>
            <a:off x="7238305" y="4562323"/>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t=4</a:t>
            </a:r>
            <a:endParaRPr sz="1400" b="0" i="0" u="none" strike="noStrike" cap="none">
              <a:solidFill>
                <a:srgbClr val="000000"/>
              </a:solidFill>
              <a:latin typeface="Courier New"/>
              <a:ea typeface="Courier New"/>
              <a:cs typeface="Courier New"/>
              <a:sym typeface="Courier New"/>
            </a:endParaRPr>
          </a:p>
        </p:txBody>
      </p:sp>
      <p:sp>
        <p:nvSpPr>
          <p:cNvPr id="108" name="Google Shape;108;p3"/>
          <p:cNvSpPr txBox="1"/>
          <p:nvPr/>
        </p:nvSpPr>
        <p:spPr>
          <a:xfrm>
            <a:off x="1956523" y="4563910"/>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t=0</a:t>
            </a:r>
            <a:endParaRPr sz="1400" b="0" i="0" u="none" strike="noStrike" cap="none">
              <a:solidFill>
                <a:srgbClr val="000000"/>
              </a:solidFill>
              <a:latin typeface="Courier New"/>
              <a:ea typeface="Courier New"/>
              <a:cs typeface="Courier New"/>
              <a:sym typeface="Courier New"/>
            </a:endParaRPr>
          </a:p>
        </p:txBody>
      </p:sp>
      <p:sp>
        <p:nvSpPr>
          <p:cNvPr id="109" name="Google Shape;109;p3"/>
          <p:cNvSpPr txBox="1"/>
          <p:nvPr/>
        </p:nvSpPr>
        <p:spPr>
          <a:xfrm>
            <a:off x="319173" y="1734987"/>
            <a:ext cx="1074454"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009972"/>
                </a:solidFill>
                <a:latin typeface="Courier New"/>
                <a:ea typeface="Courier New"/>
                <a:cs typeface="Courier New"/>
                <a:sym typeface="Courier New"/>
              </a:rPr>
              <a:t>load</a:t>
            </a:r>
            <a:endParaRPr sz="1400" b="0" i="0" u="none" strike="noStrike" cap="none">
              <a:solidFill>
                <a:srgbClr val="000000"/>
              </a:solidFill>
              <a:latin typeface="Courier New"/>
              <a:ea typeface="Courier New"/>
              <a:cs typeface="Courier New"/>
              <a:sym typeface="Courier New"/>
            </a:endParaRPr>
          </a:p>
        </p:txBody>
      </p:sp>
      <p:sp>
        <p:nvSpPr>
          <p:cNvPr id="110" name="Google Shape;110;p3"/>
          <p:cNvSpPr/>
          <p:nvPr/>
        </p:nvSpPr>
        <p:spPr>
          <a:xfrm>
            <a:off x="1623043" y="1502214"/>
            <a:ext cx="1466385" cy="808892"/>
          </a:xfrm>
          <a:prstGeom prst="ellipse">
            <a:avLst/>
          </a:prstGeom>
          <a:noFill/>
          <a:ln w="38100" cap="flat" cmpd="sng">
            <a:solidFill>
              <a:srgbClr val="00B0F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cxnSp>
        <p:nvCxnSpPr>
          <p:cNvPr id="111" name="Google Shape;111;p3"/>
          <p:cNvCxnSpPr/>
          <p:nvPr/>
        </p:nvCxnSpPr>
        <p:spPr>
          <a:xfrm>
            <a:off x="2303741" y="2996428"/>
            <a:ext cx="1319248" cy="1034363"/>
          </a:xfrm>
          <a:prstGeom prst="straightConnector1">
            <a:avLst/>
          </a:prstGeom>
          <a:noFill/>
          <a:ln w="38100" cap="flat" cmpd="sng">
            <a:solidFill>
              <a:srgbClr val="00B0F0"/>
            </a:solidFill>
            <a:prstDash val="solid"/>
            <a:round/>
            <a:headEnd type="none" w="sm" len="sm"/>
            <a:tailEnd type="stealth" w="med" len="med"/>
          </a:ln>
        </p:spPr>
      </p:cxnSp>
      <p:grpSp>
        <p:nvGrpSpPr>
          <p:cNvPr id="112" name="Google Shape;112;p3"/>
          <p:cNvGrpSpPr/>
          <p:nvPr/>
        </p:nvGrpSpPr>
        <p:grpSpPr>
          <a:xfrm>
            <a:off x="5529458" y="5027392"/>
            <a:ext cx="3417694" cy="1474753"/>
            <a:chOff x="2524510" y="4221363"/>
            <a:chExt cx="3989058" cy="1721299"/>
          </a:xfrm>
        </p:grpSpPr>
        <p:sp>
          <p:nvSpPr>
            <p:cNvPr id="113" name="Google Shape;113;p3"/>
            <p:cNvSpPr/>
            <p:nvPr/>
          </p:nvSpPr>
          <p:spPr>
            <a:xfrm>
              <a:off x="3799853" y="5109904"/>
              <a:ext cx="1371600" cy="832758"/>
            </a:xfrm>
            <a:prstGeom prst="rect">
              <a:avLst/>
            </a:prstGeom>
            <a:solidFill>
              <a:schemeClr val="lt1"/>
            </a:solidFill>
            <a:ln w="381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a:solidFill>
                    <a:srgbClr val="000000"/>
                  </a:solidFill>
                  <a:latin typeface="Courier New"/>
                  <a:ea typeface="Courier New"/>
                  <a:cs typeface="Courier New"/>
                  <a:sym typeface="Courier New"/>
                </a:rPr>
                <a:t>Bit</a:t>
              </a:r>
              <a:endParaRPr sz="1400" b="0" i="0" u="none" strike="noStrike" cap="none">
                <a:solidFill>
                  <a:srgbClr val="000000"/>
                </a:solidFill>
                <a:latin typeface="Courier New"/>
                <a:ea typeface="Courier New"/>
                <a:cs typeface="Courier New"/>
                <a:sym typeface="Courier New"/>
              </a:endParaRPr>
            </a:p>
          </p:txBody>
        </p:sp>
        <p:sp>
          <p:nvSpPr>
            <p:cNvPr id="114" name="Google Shape;114;p3"/>
            <p:cNvSpPr/>
            <p:nvPr/>
          </p:nvSpPr>
          <p:spPr>
            <a:xfrm>
              <a:off x="4380794" y="5761871"/>
              <a:ext cx="209718" cy="180791"/>
            </a:xfrm>
            <a:prstGeom prst="triangle">
              <a:avLst>
                <a:gd name="adj" fmla="val 50000"/>
              </a:avLst>
            </a:prstGeom>
            <a:solidFill>
              <a:schemeClr val="lt1"/>
            </a:solidFill>
            <a:ln w="381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cxnSp>
          <p:nvCxnSpPr>
            <p:cNvPr id="115" name="Google Shape;115;p3"/>
            <p:cNvCxnSpPr/>
            <p:nvPr/>
          </p:nvCxnSpPr>
          <p:spPr>
            <a:xfrm>
              <a:off x="3200968" y="5545032"/>
              <a:ext cx="598885" cy="0"/>
            </a:xfrm>
            <a:prstGeom prst="straightConnector1">
              <a:avLst/>
            </a:prstGeom>
            <a:noFill/>
            <a:ln w="38100" cap="flat" cmpd="sng">
              <a:solidFill>
                <a:schemeClr val="dk1"/>
              </a:solidFill>
              <a:prstDash val="solid"/>
              <a:round/>
              <a:headEnd type="none" w="sm" len="sm"/>
              <a:tailEnd type="stealth" w="med" len="med"/>
            </a:ln>
          </p:spPr>
        </p:cxnSp>
        <p:cxnSp>
          <p:nvCxnSpPr>
            <p:cNvPr id="116" name="Google Shape;116;p3"/>
            <p:cNvCxnSpPr/>
            <p:nvPr/>
          </p:nvCxnSpPr>
          <p:spPr>
            <a:xfrm>
              <a:off x="5167870" y="5495925"/>
              <a:ext cx="597670" cy="0"/>
            </a:xfrm>
            <a:prstGeom prst="straightConnector1">
              <a:avLst/>
            </a:prstGeom>
            <a:noFill/>
            <a:ln w="38100" cap="flat" cmpd="sng">
              <a:solidFill>
                <a:schemeClr val="dk1"/>
              </a:solidFill>
              <a:prstDash val="solid"/>
              <a:round/>
              <a:headEnd type="none" w="sm" len="sm"/>
              <a:tailEnd type="stealth" w="med" len="med"/>
            </a:ln>
          </p:spPr>
        </p:cxnSp>
        <p:cxnSp>
          <p:nvCxnSpPr>
            <p:cNvPr id="117" name="Google Shape;117;p3"/>
            <p:cNvCxnSpPr/>
            <p:nvPr/>
          </p:nvCxnSpPr>
          <p:spPr>
            <a:xfrm rot="10800000">
              <a:off x="4491484" y="4697617"/>
              <a:ext cx="0" cy="412286"/>
            </a:xfrm>
            <a:prstGeom prst="straightConnector1">
              <a:avLst/>
            </a:prstGeom>
            <a:noFill/>
            <a:ln w="38100" cap="flat" cmpd="sng">
              <a:solidFill>
                <a:schemeClr val="dk1"/>
              </a:solidFill>
              <a:prstDash val="solid"/>
              <a:round/>
              <a:headEnd type="stealth" w="med" len="med"/>
              <a:tailEnd type="none" w="sm" len="sm"/>
            </a:ln>
          </p:spPr>
        </p:cxnSp>
        <p:sp>
          <p:nvSpPr>
            <p:cNvPr id="118" name="Google Shape;118;p3"/>
            <p:cNvSpPr txBox="1"/>
            <p:nvPr/>
          </p:nvSpPr>
          <p:spPr>
            <a:xfrm>
              <a:off x="3948770" y="4221363"/>
              <a:ext cx="1114088" cy="46695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load</a:t>
              </a:r>
              <a:endParaRPr sz="2000" b="1" i="0" u="none" strike="noStrike" cap="none">
                <a:solidFill>
                  <a:srgbClr val="000000"/>
                </a:solidFill>
                <a:latin typeface="Courier New"/>
                <a:ea typeface="Courier New"/>
                <a:cs typeface="Courier New"/>
                <a:sym typeface="Courier New"/>
              </a:endParaRPr>
            </a:p>
          </p:txBody>
        </p:sp>
        <p:sp>
          <p:nvSpPr>
            <p:cNvPr id="119" name="Google Shape;119;p3"/>
            <p:cNvSpPr txBox="1"/>
            <p:nvPr/>
          </p:nvSpPr>
          <p:spPr>
            <a:xfrm>
              <a:off x="2524510" y="5312542"/>
              <a:ext cx="787655" cy="40006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in</a:t>
              </a:r>
              <a:endParaRPr sz="2000" b="1" i="0" u="none" strike="noStrike" cap="none">
                <a:solidFill>
                  <a:srgbClr val="000000"/>
                </a:solidFill>
                <a:latin typeface="Courier New"/>
                <a:ea typeface="Courier New"/>
                <a:cs typeface="Courier New"/>
                <a:sym typeface="Courier New"/>
              </a:endParaRPr>
            </a:p>
          </p:txBody>
        </p:sp>
        <p:sp>
          <p:nvSpPr>
            <p:cNvPr id="120" name="Google Shape;120;p3"/>
            <p:cNvSpPr txBox="1"/>
            <p:nvPr/>
          </p:nvSpPr>
          <p:spPr>
            <a:xfrm>
              <a:off x="5725913" y="5267053"/>
              <a:ext cx="787655" cy="40006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out</a:t>
              </a:r>
              <a:endParaRPr sz="2000" b="1" i="0" u="none" strike="noStrike" cap="none">
                <a:solidFill>
                  <a:srgbClr val="000000"/>
                </a:solidFill>
                <a:latin typeface="Courier New"/>
                <a:ea typeface="Courier New"/>
                <a:cs typeface="Courier New"/>
                <a:sym typeface="Courier New"/>
              </a:endParaRPr>
            </a:p>
          </p:txBody>
        </p:sp>
      </p:grpSp>
      <p:sp>
        <p:nvSpPr>
          <p:cNvPr id="121" name="Google Shape;121;p3"/>
          <p:cNvSpPr txBox="1"/>
          <p:nvPr/>
        </p:nvSpPr>
        <p:spPr>
          <a:xfrm>
            <a:off x="112971" y="5807526"/>
            <a:ext cx="5521011" cy="70788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if load(t-1)    out(t) = in(t-1)</a:t>
            </a:r>
            <a:endParaRPr sz="1400" b="1" i="0" u="none" strike="noStrike" cap="none">
              <a:solidFill>
                <a:schemeClr val="dk1"/>
              </a:solidFill>
              <a:latin typeface="Courier New"/>
              <a:ea typeface="Courier New"/>
              <a:cs typeface="Courier New"/>
              <a:sym typeface="Courier New"/>
            </a:endParaRPr>
          </a:p>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 else            out(t) = out(t-1)</a:t>
            </a:r>
            <a:endParaRPr sz="1400" b="1" i="0" u="none" strike="noStrike" cap="none">
              <a:solidFill>
                <a:schemeClr val="dk1"/>
              </a:solidFill>
              <a:latin typeface="Courier New"/>
              <a:ea typeface="Courier New"/>
              <a:cs typeface="Courier New"/>
              <a:sym typeface="Courier New"/>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6"/>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Bit Behavior</a:t>
            </a:r>
            <a:endParaRPr/>
          </a:p>
        </p:txBody>
      </p:sp>
      <p:sp>
        <p:nvSpPr>
          <p:cNvPr id="128" name="Google Shape;128;p26"/>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16</a:t>
            </a:fld>
            <a:endParaRPr/>
          </a:p>
        </p:txBody>
      </p:sp>
      <p:graphicFrame>
        <p:nvGraphicFramePr>
          <p:cNvPr id="129" name="Google Shape;129;p26"/>
          <p:cNvGraphicFramePr/>
          <p:nvPr/>
        </p:nvGraphicFramePr>
        <p:xfrm>
          <a:off x="1683133" y="1329590"/>
          <a:ext cx="6581000" cy="3565890"/>
        </p:xfrm>
        <a:graphic>
          <a:graphicData uri="http://schemas.openxmlformats.org/drawingml/2006/table">
            <a:tbl>
              <a:tblPr>
                <a:noFill/>
              </a:tblPr>
              <a:tblGrid>
                <a:gridCol w="658100">
                  <a:extLst>
                    <a:ext uri="{9D8B030D-6E8A-4147-A177-3AD203B41FA5}">
                      <a16:colId xmlns:a16="http://schemas.microsoft.com/office/drawing/2014/main" val="20000"/>
                    </a:ext>
                  </a:extLst>
                </a:gridCol>
                <a:gridCol w="658100">
                  <a:extLst>
                    <a:ext uri="{9D8B030D-6E8A-4147-A177-3AD203B41FA5}">
                      <a16:colId xmlns:a16="http://schemas.microsoft.com/office/drawing/2014/main" val="20001"/>
                    </a:ext>
                  </a:extLst>
                </a:gridCol>
                <a:gridCol w="658100">
                  <a:extLst>
                    <a:ext uri="{9D8B030D-6E8A-4147-A177-3AD203B41FA5}">
                      <a16:colId xmlns:a16="http://schemas.microsoft.com/office/drawing/2014/main" val="20002"/>
                    </a:ext>
                  </a:extLst>
                </a:gridCol>
                <a:gridCol w="658100">
                  <a:extLst>
                    <a:ext uri="{9D8B030D-6E8A-4147-A177-3AD203B41FA5}">
                      <a16:colId xmlns:a16="http://schemas.microsoft.com/office/drawing/2014/main" val="20003"/>
                    </a:ext>
                  </a:extLst>
                </a:gridCol>
                <a:gridCol w="658100">
                  <a:extLst>
                    <a:ext uri="{9D8B030D-6E8A-4147-A177-3AD203B41FA5}">
                      <a16:colId xmlns:a16="http://schemas.microsoft.com/office/drawing/2014/main" val="20004"/>
                    </a:ext>
                  </a:extLst>
                </a:gridCol>
                <a:gridCol w="658100">
                  <a:extLst>
                    <a:ext uri="{9D8B030D-6E8A-4147-A177-3AD203B41FA5}">
                      <a16:colId xmlns:a16="http://schemas.microsoft.com/office/drawing/2014/main" val="20005"/>
                    </a:ext>
                  </a:extLst>
                </a:gridCol>
                <a:gridCol w="658100">
                  <a:extLst>
                    <a:ext uri="{9D8B030D-6E8A-4147-A177-3AD203B41FA5}">
                      <a16:colId xmlns:a16="http://schemas.microsoft.com/office/drawing/2014/main" val="20006"/>
                    </a:ext>
                  </a:extLst>
                </a:gridCol>
                <a:gridCol w="658100">
                  <a:extLst>
                    <a:ext uri="{9D8B030D-6E8A-4147-A177-3AD203B41FA5}">
                      <a16:colId xmlns:a16="http://schemas.microsoft.com/office/drawing/2014/main" val="20007"/>
                    </a:ext>
                  </a:extLst>
                </a:gridCol>
                <a:gridCol w="658100">
                  <a:extLst>
                    <a:ext uri="{9D8B030D-6E8A-4147-A177-3AD203B41FA5}">
                      <a16:colId xmlns:a16="http://schemas.microsoft.com/office/drawing/2014/main" val="20008"/>
                    </a:ext>
                  </a:extLst>
                </a:gridCol>
                <a:gridCol w="658100">
                  <a:extLst>
                    <a:ext uri="{9D8B030D-6E8A-4147-A177-3AD203B41FA5}">
                      <a16:colId xmlns:a16="http://schemas.microsoft.com/office/drawing/2014/main" val="20009"/>
                    </a:ext>
                  </a:extLst>
                </a:gridCol>
              </a:tblGrid>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extLst>
                  <a:ext uri="{0D108BD9-81ED-4DB2-BD59-A6C34878D82A}">
                    <a16:rowId xmlns:a16="http://schemas.microsoft.com/office/drawing/2014/main" val="10001"/>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extLst>
                  <a:ext uri="{0D108BD9-81ED-4DB2-BD59-A6C34878D82A}">
                    <a16:rowId xmlns:a16="http://schemas.microsoft.com/office/drawing/2014/main" val="10004"/>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5"/>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6"/>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extLst>
                  <a:ext uri="{0D108BD9-81ED-4DB2-BD59-A6C34878D82A}">
                    <a16:rowId xmlns:a16="http://schemas.microsoft.com/office/drawing/2014/main" val="10007"/>
                  </a:ext>
                </a:extLst>
              </a:tr>
              <a:tr h="348800">
                <a:tc grid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h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8"/>
                  </a:ext>
                </a:extLst>
              </a:tr>
            </a:tbl>
          </a:graphicData>
        </a:graphic>
      </p:graphicFrame>
      <p:sp>
        <p:nvSpPr>
          <p:cNvPr id="130" name="Google Shape;130;p26"/>
          <p:cNvSpPr txBox="1"/>
          <p:nvPr/>
        </p:nvSpPr>
        <p:spPr>
          <a:xfrm>
            <a:off x="1355090" y="1937129"/>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0</a:t>
            </a:r>
            <a:endParaRPr sz="1400" b="0" i="0" u="none" strike="noStrike" cap="none">
              <a:solidFill>
                <a:srgbClr val="000000"/>
              </a:solidFill>
              <a:latin typeface="Courier New"/>
              <a:ea typeface="Courier New"/>
              <a:cs typeface="Courier New"/>
              <a:sym typeface="Courier New"/>
            </a:endParaRPr>
          </a:p>
        </p:txBody>
      </p:sp>
      <p:sp>
        <p:nvSpPr>
          <p:cNvPr id="131" name="Google Shape;131;p26"/>
          <p:cNvSpPr txBox="1"/>
          <p:nvPr/>
        </p:nvSpPr>
        <p:spPr>
          <a:xfrm>
            <a:off x="1349647" y="1525537"/>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1</a:t>
            </a:r>
            <a:endParaRPr sz="1400" b="0" i="0" u="none" strike="noStrike" cap="none">
              <a:solidFill>
                <a:srgbClr val="000000"/>
              </a:solidFill>
              <a:latin typeface="Courier New"/>
              <a:ea typeface="Courier New"/>
              <a:cs typeface="Courier New"/>
              <a:sym typeface="Courier New"/>
            </a:endParaRPr>
          </a:p>
        </p:txBody>
      </p:sp>
      <p:sp>
        <p:nvSpPr>
          <p:cNvPr id="132" name="Google Shape;132;p26"/>
          <p:cNvSpPr txBox="1"/>
          <p:nvPr/>
        </p:nvSpPr>
        <p:spPr>
          <a:xfrm>
            <a:off x="357018" y="2898971"/>
            <a:ext cx="1074454"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009972"/>
                </a:solidFill>
                <a:latin typeface="Courier New"/>
                <a:ea typeface="Courier New"/>
                <a:cs typeface="Courier New"/>
                <a:sym typeface="Courier New"/>
              </a:rPr>
              <a:t>in</a:t>
            </a:r>
            <a:endParaRPr sz="1400" b="0" i="0" u="none" strike="noStrike" cap="none">
              <a:solidFill>
                <a:srgbClr val="000000"/>
              </a:solidFill>
              <a:latin typeface="Courier New"/>
              <a:ea typeface="Courier New"/>
              <a:cs typeface="Courier New"/>
              <a:sym typeface="Courier New"/>
            </a:endParaRPr>
          </a:p>
        </p:txBody>
      </p:sp>
      <p:sp>
        <p:nvSpPr>
          <p:cNvPr id="133" name="Google Shape;133;p26"/>
          <p:cNvSpPr txBox="1"/>
          <p:nvPr/>
        </p:nvSpPr>
        <p:spPr>
          <a:xfrm>
            <a:off x="1360533" y="3125537"/>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0</a:t>
            </a:r>
            <a:endParaRPr sz="1400" b="0" i="0" u="none" strike="noStrike" cap="none">
              <a:solidFill>
                <a:srgbClr val="000000"/>
              </a:solidFill>
              <a:latin typeface="Courier New"/>
              <a:ea typeface="Courier New"/>
              <a:cs typeface="Courier New"/>
              <a:sym typeface="Courier New"/>
            </a:endParaRPr>
          </a:p>
        </p:txBody>
      </p:sp>
      <p:sp>
        <p:nvSpPr>
          <p:cNvPr id="134" name="Google Shape;134;p26"/>
          <p:cNvSpPr txBox="1"/>
          <p:nvPr/>
        </p:nvSpPr>
        <p:spPr>
          <a:xfrm>
            <a:off x="1355090" y="2713945"/>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1</a:t>
            </a:r>
            <a:endParaRPr sz="1400" b="0" i="0" u="none" strike="noStrike" cap="none">
              <a:solidFill>
                <a:srgbClr val="000000"/>
              </a:solidFill>
              <a:latin typeface="Courier New"/>
              <a:ea typeface="Courier New"/>
              <a:cs typeface="Courier New"/>
              <a:sym typeface="Courier New"/>
            </a:endParaRPr>
          </a:p>
        </p:txBody>
      </p:sp>
      <p:sp>
        <p:nvSpPr>
          <p:cNvPr id="135" name="Google Shape;135;p26"/>
          <p:cNvSpPr txBox="1"/>
          <p:nvPr/>
        </p:nvSpPr>
        <p:spPr>
          <a:xfrm>
            <a:off x="357018" y="4030791"/>
            <a:ext cx="1074454"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009972"/>
                </a:solidFill>
                <a:latin typeface="Courier New"/>
                <a:ea typeface="Courier New"/>
                <a:cs typeface="Courier New"/>
                <a:sym typeface="Courier New"/>
              </a:rPr>
              <a:t>out</a:t>
            </a:r>
            <a:endParaRPr sz="1400" b="0" i="0" u="none" strike="noStrike" cap="none">
              <a:solidFill>
                <a:srgbClr val="000000"/>
              </a:solidFill>
              <a:latin typeface="Courier New"/>
              <a:ea typeface="Courier New"/>
              <a:cs typeface="Courier New"/>
              <a:sym typeface="Courier New"/>
            </a:endParaRPr>
          </a:p>
        </p:txBody>
      </p:sp>
      <p:sp>
        <p:nvSpPr>
          <p:cNvPr id="136" name="Google Shape;136;p26"/>
          <p:cNvSpPr txBox="1"/>
          <p:nvPr/>
        </p:nvSpPr>
        <p:spPr>
          <a:xfrm>
            <a:off x="1354167" y="4313945"/>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0</a:t>
            </a:r>
            <a:endParaRPr sz="1400" b="0" i="0" u="none" strike="noStrike" cap="none">
              <a:solidFill>
                <a:srgbClr val="000000"/>
              </a:solidFill>
              <a:latin typeface="Courier New"/>
              <a:ea typeface="Courier New"/>
              <a:cs typeface="Courier New"/>
              <a:sym typeface="Courier New"/>
            </a:endParaRPr>
          </a:p>
        </p:txBody>
      </p:sp>
      <p:sp>
        <p:nvSpPr>
          <p:cNvPr id="137" name="Google Shape;137;p26"/>
          <p:cNvSpPr txBox="1"/>
          <p:nvPr/>
        </p:nvSpPr>
        <p:spPr>
          <a:xfrm>
            <a:off x="1348724" y="3902353"/>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1</a:t>
            </a:r>
            <a:endParaRPr sz="1400" b="0" i="0" u="none" strike="noStrike" cap="none">
              <a:solidFill>
                <a:srgbClr val="000000"/>
              </a:solidFill>
              <a:latin typeface="Courier New"/>
              <a:ea typeface="Courier New"/>
              <a:cs typeface="Courier New"/>
              <a:sym typeface="Courier New"/>
            </a:endParaRPr>
          </a:p>
        </p:txBody>
      </p:sp>
      <p:sp>
        <p:nvSpPr>
          <p:cNvPr id="138" name="Google Shape;138;p26"/>
          <p:cNvSpPr txBox="1"/>
          <p:nvPr/>
        </p:nvSpPr>
        <p:spPr>
          <a:xfrm>
            <a:off x="3284580" y="4562323"/>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t=1</a:t>
            </a:r>
            <a:endParaRPr sz="1400" b="0" i="0" u="none" strike="noStrike" cap="none">
              <a:solidFill>
                <a:srgbClr val="000000"/>
              </a:solidFill>
              <a:latin typeface="Courier New"/>
              <a:ea typeface="Courier New"/>
              <a:cs typeface="Courier New"/>
              <a:sym typeface="Courier New"/>
            </a:endParaRPr>
          </a:p>
        </p:txBody>
      </p:sp>
      <p:sp>
        <p:nvSpPr>
          <p:cNvPr id="139" name="Google Shape;139;p26"/>
          <p:cNvSpPr txBox="1"/>
          <p:nvPr/>
        </p:nvSpPr>
        <p:spPr>
          <a:xfrm>
            <a:off x="4612637" y="4562323"/>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t=2</a:t>
            </a:r>
            <a:endParaRPr sz="1400" b="0" i="0" u="none" strike="noStrike" cap="none">
              <a:solidFill>
                <a:srgbClr val="000000"/>
              </a:solidFill>
              <a:latin typeface="Courier New"/>
              <a:ea typeface="Courier New"/>
              <a:cs typeface="Courier New"/>
              <a:sym typeface="Courier New"/>
            </a:endParaRPr>
          </a:p>
        </p:txBody>
      </p:sp>
      <p:sp>
        <p:nvSpPr>
          <p:cNvPr id="140" name="Google Shape;140;p26"/>
          <p:cNvSpPr txBox="1"/>
          <p:nvPr/>
        </p:nvSpPr>
        <p:spPr>
          <a:xfrm>
            <a:off x="5925471" y="4562323"/>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t=3</a:t>
            </a:r>
            <a:endParaRPr sz="1400" b="0" i="0" u="none" strike="noStrike" cap="none">
              <a:solidFill>
                <a:srgbClr val="000000"/>
              </a:solidFill>
              <a:latin typeface="Courier New"/>
              <a:ea typeface="Courier New"/>
              <a:cs typeface="Courier New"/>
              <a:sym typeface="Courier New"/>
            </a:endParaRPr>
          </a:p>
        </p:txBody>
      </p:sp>
      <p:sp>
        <p:nvSpPr>
          <p:cNvPr id="141" name="Google Shape;141;p26"/>
          <p:cNvSpPr txBox="1"/>
          <p:nvPr/>
        </p:nvSpPr>
        <p:spPr>
          <a:xfrm>
            <a:off x="7238305" y="4562323"/>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t=4</a:t>
            </a:r>
            <a:endParaRPr sz="1400" b="0" i="0" u="none" strike="noStrike" cap="none">
              <a:solidFill>
                <a:srgbClr val="000000"/>
              </a:solidFill>
              <a:latin typeface="Courier New"/>
              <a:ea typeface="Courier New"/>
              <a:cs typeface="Courier New"/>
              <a:sym typeface="Courier New"/>
            </a:endParaRPr>
          </a:p>
        </p:txBody>
      </p:sp>
      <p:sp>
        <p:nvSpPr>
          <p:cNvPr id="142" name="Google Shape;142;p26"/>
          <p:cNvSpPr txBox="1"/>
          <p:nvPr/>
        </p:nvSpPr>
        <p:spPr>
          <a:xfrm>
            <a:off x="1956523" y="4563910"/>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t=0</a:t>
            </a:r>
            <a:endParaRPr sz="1400" b="0" i="0" u="none" strike="noStrike" cap="none">
              <a:solidFill>
                <a:srgbClr val="000000"/>
              </a:solidFill>
              <a:latin typeface="Courier New"/>
              <a:ea typeface="Courier New"/>
              <a:cs typeface="Courier New"/>
              <a:sym typeface="Courier New"/>
            </a:endParaRPr>
          </a:p>
        </p:txBody>
      </p:sp>
      <p:sp>
        <p:nvSpPr>
          <p:cNvPr id="143" name="Google Shape;143;p26"/>
          <p:cNvSpPr txBox="1"/>
          <p:nvPr/>
        </p:nvSpPr>
        <p:spPr>
          <a:xfrm>
            <a:off x="319173" y="1734987"/>
            <a:ext cx="1074454"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009972"/>
                </a:solidFill>
                <a:latin typeface="Courier New"/>
                <a:ea typeface="Courier New"/>
                <a:cs typeface="Courier New"/>
                <a:sym typeface="Courier New"/>
              </a:rPr>
              <a:t>load</a:t>
            </a:r>
            <a:endParaRPr sz="1400" b="0" i="0" u="none" strike="noStrike" cap="none">
              <a:solidFill>
                <a:srgbClr val="000000"/>
              </a:solidFill>
              <a:latin typeface="Courier New"/>
              <a:ea typeface="Courier New"/>
              <a:cs typeface="Courier New"/>
              <a:sym typeface="Courier New"/>
            </a:endParaRPr>
          </a:p>
        </p:txBody>
      </p:sp>
      <p:sp>
        <p:nvSpPr>
          <p:cNvPr id="144" name="Google Shape;144;p26"/>
          <p:cNvSpPr/>
          <p:nvPr/>
        </p:nvSpPr>
        <p:spPr>
          <a:xfrm>
            <a:off x="2924304" y="1502214"/>
            <a:ext cx="1466385" cy="808892"/>
          </a:xfrm>
          <a:prstGeom prst="ellipse">
            <a:avLst/>
          </a:prstGeom>
          <a:noFill/>
          <a:ln w="38100" cap="flat" cmpd="sng">
            <a:solidFill>
              <a:srgbClr val="00B0F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45" name="Google Shape;145;p26"/>
          <p:cNvSpPr/>
          <p:nvPr/>
        </p:nvSpPr>
        <p:spPr>
          <a:xfrm>
            <a:off x="4240395" y="1502214"/>
            <a:ext cx="1466385" cy="808892"/>
          </a:xfrm>
          <a:prstGeom prst="ellipse">
            <a:avLst/>
          </a:prstGeom>
          <a:noFill/>
          <a:ln w="38100" cap="flat" cmpd="sng">
            <a:solidFill>
              <a:srgbClr val="00B0F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46" name="Google Shape;146;p26"/>
          <p:cNvSpPr/>
          <p:nvPr/>
        </p:nvSpPr>
        <p:spPr>
          <a:xfrm rot="10800000">
            <a:off x="3532487" y="3634509"/>
            <a:ext cx="1294598" cy="1192674"/>
          </a:xfrm>
          <a:prstGeom prst="arc">
            <a:avLst>
              <a:gd name="adj1" fmla="val 10897599"/>
              <a:gd name="adj2" fmla="val 0"/>
            </a:avLst>
          </a:prstGeom>
          <a:noFill/>
          <a:ln w="38100" cap="flat" cmpd="sng">
            <a:solidFill>
              <a:srgbClr val="00B0F0"/>
            </a:solidFill>
            <a:prstDash val="solid"/>
            <a:round/>
            <a:headEnd type="stealth" w="med" len="med"/>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47" name="Google Shape;147;p26"/>
          <p:cNvSpPr/>
          <p:nvPr/>
        </p:nvSpPr>
        <p:spPr>
          <a:xfrm rot="10800000">
            <a:off x="5059240" y="3681406"/>
            <a:ext cx="1294598" cy="1192674"/>
          </a:xfrm>
          <a:prstGeom prst="arc">
            <a:avLst>
              <a:gd name="adj1" fmla="val 10897599"/>
              <a:gd name="adj2" fmla="val 0"/>
            </a:avLst>
          </a:prstGeom>
          <a:noFill/>
          <a:ln w="38100" cap="flat" cmpd="sng">
            <a:solidFill>
              <a:srgbClr val="00B0F0"/>
            </a:solidFill>
            <a:prstDash val="solid"/>
            <a:round/>
            <a:headEnd type="stealth" w="med" len="med"/>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nvGrpSpPr>
          <p:cNvPr id="148" name="Google Shape;148;p26"/>
          <p:cNvGrpSpPr/>
          <p:nvPr/>
        </p:nvGrpSpPr>
        <p:grpSpPr>
          <a:xfrm>
            <a:off x="5529458" y="5027392"/>
            <a:ext cx="3417694" cy="1474753"/>
            <a:chOff x="2524510" y="4221363"/>
            <a:chExt cx="3989058" cy="1721299"/>
          </a:xfrm>
        </p:grpSpPr>
        <p:sp>
          <p:nvSpPr>
            <p:cNvPr id="149" name="Google Shape;149;p26"/>
            <p:cNvSpPr/>
            <p:nvPr/>
          </p:nvSpPr>
          <p:spPr>
            <a:xfrm>
              <a:off x="3799853" y="5109904"/>
              <a:ext cx="1371600" cy="832758"/>
            </a:xfrm>
            <a:prstGeom prst="rect">
              <a:avLst/>
            </a:prstGeom>
            <a:solidFill>
              <a:schemeClr val="lt1"/>
            </a:solidFill>
            <a:ln w="381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a:solidFill>
                    <a:srgbClr val="000000"/>
                  </a:solidFill>
                  <a:latin typeface="Courier New"/>
                  <a:ea typeface="Courier New"/>
                  <a:cs typeface="Courier New"/>
                  <a:sym typeface="Courier New"/>
                </a:rPr>
                <a:t>Bit</a:t>
              </a:r>
              <a:endParaRPr sz="1400" b="0" i="0" u="none" strike="noStrike" cap="none">
                <a:solidFill>
                  <a:srgbClr val="000000"/>
                </a:solidFill>
                <a:latin typeface="Courier New"/>
                <a:ea typeface="Courier New"/>
                <a:cs typeface="Courier New"/>
                <a:sym typeface="Courier New"/>
              </a:endParaRPr>
            </a:p>
          </p:txBody>
        </p:sp>
        <p:sp>
          <p:nvSpPr>
            <p:cNvPr id="150" name="Google Shape;150;p26"/>
            <p:cNvSpPr/>
            <p:nvPr/>
          </p:nvSpPr>
          <p:spPr>
            <a:xfrm>
              <a:off x="4380794" y="5761871"/>
              <a:ext cx="209718" cy="180791"/>
            </a:xfrm>
            <a:prstGeom prst="triangle">
              <a:avLst>
                <a:gd name="adj" fmla="val 50000"/>
              </a:avLst>
            </a:prstGeom>
            <a:solidFill>
              <a:schemeClr val="lt1"/>
            </a:solidFill>
            <a:ln w="381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cxnSp>
          <p:nvCxnSpPr>
            <p:cNvPr id="151" name="Google Shape;151;p26"/>
            <p:cNvCxnSpPr/>
            <p:nvPr/>
          </p:nvCxnSpPr>
          <p:spPr>
            <a:xfrm>
              <a:off x="3200968" y="5545032"/>
              <a:ext cx="598885" cy="0"/>
            </a:xfrm>
            <a:prstGeom prst="straightConnector1">
              <a:avLst/>
            </a:prstGeom>
            <a:noFill/>
            <a:ln w="38100" cap="flat" cmpd="sng">
              <a:solidFill>
                <a:schemeClr val="dk1"/>
              </a:solidFill>
              <a:prstDash val="solid"/>
              <a:round/>
              <a:headEnd type="none" w="sm" len="sm"/>
              <a:tailEnd type="stealth" w="med" len="med"/>
            </a:ln>
          </p:spPr>
        </p:cxnSp>
        <p:cxnSp>
          <p:nvCxnSpPr>
            <p:cNvPr id="152" name="Google Shape;152;p26"/>
            <p:cNvCxnSpPr/>
            <p:nvPr/>
          </p:nvCxnSpPr>
          <p:spPr>
            <a:xfrm>
              <a:off x="5167870" y="5495925"/>
              <a:ext cx="597670" cy="0"/>
            </a:xfrm>
            <a:prstGeom prst="straightConnector1">
              <a:avLst/>
            </a:prstGeom>
            <a:noFill/>
            <a:ln w="38100" cap="flat" cmpd="sng">
              <a:solidFill>
                <a:schemeClr val="dk1"/>
              </a:solidFill>
              <a:prstDash val="solid"/>
              <a:round/>
              <a:headEnd type="none" w="sm" len="sm"/>
              <a:tailEnd type="stealth" w="med" len="med"/>
            </a:ln>
          </p:spPr>
        </p:cxnSp>
        <p:cxnSp>
          <p:nvCxnSpPr>
            <p:cNvPr id="153" name="Google Shape;153;p26"/>
            <p:cNvCxnSpPr/>
            <p:nvPr/>
          </p:nvCxnSpPr>
          <p:spPr>
            <a:xfrm rot="10800000">
              <a:off x="4491484" y="4697617"/>
              <a:ext cx="0" cy="412286"/>
            </a:xfrm>
            <a:prstGeom prst="straightConnector1">
              <a:avLst/>
            </a:prstGeom>
            <a:noFill/>
            <a:ln w="38100" cap="flat" cmpd="sng">
              <a:solidFill>
                <a:schemeClr val="dk1"/>
              </a:solidFill>
              <a:prstDash val="solid"/>
              <a:round/>
              <a:headEnd type="stealth" w="med" len="med"/>
              <a:tailEnd type="none" w="sm" len="sm"/>
            </a:ln>
          </p:spPr>
        </p:cxnSp>
        <p:sp>
          <p:nvSpPr>
            <p:cNvPr id="154" name="Google Shape;154;p26"/>
            <p:cNvSpPr txBox="1"/>
            <p:nvPr/>
          </p:nvSpPr>
          <p:spPr>
            <a:xfrm>
              <a:off x="3948770" y="4221363"/>
              <a:ext cx="1114088" cy="46695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load</a:t>
              </a:r>
              <a:endParaRPr sz="2000" b="1" i="0" u="none" strike="noStrike" cap="none">
                <a:solidFill>
                  <a:srgbClr val="000000"/>
                </a:solidFill>
                <a:latin typeface="Courier New"/>
                <a:ea typeface="Courier New"/>
                <a:cs typeface="Courier New"/>
                <a:sym typeface="Courier New"/>
              </a:endParaRPr>
            </a:p>
          </p:txBody>
        </p:sp>
        <p:sp>
          <p:nvSpPr>
            <p:cNvPr id="155" name="Google Shape;155;p26"/>
            <p:cNvSpPr txBox="1"/>
            <p:nvPr/>
          </p:nvSpPr>
          <p:spPr>
            <a:xfrm>
              <a:off x="2524510" y="5312542"/>
              <a:ext cx="787655" cy="40006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in</a:t>
              </a:r>
              <a:endParaRPr sz="2000" b="1" i="0" u="none" strike="noStrike" cap="none">
                <a:solidFill>
                  <a:srgbClr val="000000"/>
                </a:solidFill>
                <a:latin typeface="Courier New"/>
                <a:ea typeface="Courier New"/>
                <a:cs typeface="Courier New"/>
                <a:sym typeface="Courier New"/>
              </a:endParaRPr>
            </a:p>
          </p:txBody>
        </p:sp>
        <p:sp>
          <p:nvSpPr>
            <p:cNvPr id="156" name="Google Shape;156;p26"/>
            <p:cNvSpPr txBox="1"/>
            <p:nvPr/>
          </p:nvSpPr>
          <p:spPr>
            <a:xfrm>
              <a:off x="5725913" y="5267053"/>
              <a:ext cx="787655" cy="40006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out</a:t>
              </a:r>
              <a:endParaRPr sz="2000" b="1" i="0" u="none" strike="noStrike" cap="none">
                <a:solidFill>
                  <a:srgbClr val="000000"/>
                </a:solidFill>
                <a:latin typeface="Courier New"/>
                <a:ea typeface="Courier New"/>
                <a:cs typeface="Courier New"/>
                <a:sym typeface="Courier New"/>
              </a:endParaRPr>
            </a:p>
          </p:txBody>
        </p:sp>
      </p:grpSp>
      <p:sp>
        <p:nvSpPr>
          <p:cNvPr id="157" name="Google Shape;157;p26"/>
          <p:cNvSpPr txBox="1"/>
          <p:nvPr/>
        </p:nvSpPr>
        <p:spPr>
          <a:xfrm>
            <a:off x="112971" y="5807526"/>
            <a:ext cx="5521011" cy="70788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if load(t-1)    out(t) = in(t-1)</a:t>
            </a:r>
            <a:endParaRPr sz="1400" b="1" i="0" u="none" strike="noStrike" cap="none">
              <a:solidFill>
                <a:schemeClr val="dk1"/>
              </a:solidFill>
              <a:latin typeface="Courier New"/>
              <a:ea typeface="Courier New"/>
              <a:cs typeface="Courier New"/>
              <a:sym typeface="Courier New"/>
            </a:endParaRPr>
          </a:p>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 else            out(t) = out(t-1)</a:t>
            </a:r>
            <a:endParaRPr sz="1400" b="1" i="0" u="none" strike="noStrike" cap="none">
              <a:solidFill>
                <a:schemeClr val="dk1"/>
              </a:solidFill>
              <a:latin typeface="Courier New"/>
              <a:ea typeface="Courier New"/>
              <a:cs typeface="Courier New"/>
              <a:sym typeface="Courier New"/>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13"/>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Bit Time Series</a:t>
            </a:r>
            <a:endParaRPr dirty="0"/>
          </a:p>
        </p:txBody>
      </p:sp>
      <p:sp>
        <p:nvSpPr>
          <p:cNvPr id="163" name="Google Shape;163;p13"/>
          <p:cNvSpPr txBox="1">
            <a:spLocks noGrp="1"/>
          </p:cNvSpPr>
          <p:nvPr>
            <p:ph type="body" idx="1"/>
          </p:nvPr>
        </p:nvSpPr>
        <p:spPr>
          <a:xfrm>
            <a:off x="396875" y="1362074"/>
            <a:ext cx="8747125" cy="5349277"/>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dirty="0"/>
              <a:t>Bit Specification:</a:t>
            </a:r>
          </a:p>
          <a:p>
            <a:pPr marL="347472" lvl="0" indent="-347472" algn="l" rtl="0">
              <a:lnSpc>
                <a:spcPct val="110000"/>
              </a:lnSpc>
              <a:spcBef>
                <a:spcPts val="440"/>
              </a:spcBef>
              <a:spcAft>
                <a:spcPts val="0"/>
              </a:spcAft>
              <a:buSzPts val="2080"/>
              <a:buChar char="❖"/>
            </a:pPr>
            <a:endParaRPr lang="en-US" dirty="0"/>
          </a:p>
          <a:p>
            <a:pPr marL="347472" lvl="0" indent="-347472" algn="l" rtl="0">
              <a:lnSpc>
                <a:spcPct val="110000"/>
              </a:lnSpc>
              <a:spcBef>
                <a:spcPts val="440"/>
              </a:spcBef>
              <a:spcAft>
                <a:spcPts val="0"/>
              </a:spcAft>
              <a:buSzPts val="2080"/>
              <a:buChar char="❖"/>
            </a:pPr>
            <a:endParaRPr lang="en-US" dirty="0"/>
          </a:p>
          <a:p>
            <a:pPr marL="347472" lvl="0" indent="-347472" algn="l" rtl="0">
              <a:lnSpc>
                <a:spcPct val="110000"/>
              </a:lnSpc>
              <a:spcBef>
                <a:spcPts val="440"/>
              </a:spcBef>
              <a:spcAft>
                <a:spcPts val="0"/>
              </a:spcAft>
              <a:buSzPts val="2080"/>
              <a:buChar char="❖"/>
            </a:pPr>
            <a:endParaRPr lang="en-US" dirty="0"/>
          </a:p>
          <a:p>
            <a:pPr marL="347472" lvl="0" indent="-347472" algn="l" rtl="0">
              <a:lnSpc>
                <a:spcPct val="110000"/>
              </a:lnSpc>
              <a:spcBef>
                <a:spcPts val="440"/>
              </a:spcBef>
              <a:spcAft>
                <a:spcPts val="0"/>
              </a:spcAft>
              <a:buSzPts val="2080"/>
              <a:buChar char="❖"/>
            </a:pPr>
            <a:endParaRPr lang="en-US" dirty="0"/>
          </a:p>
          <a:p>
            <a:pPr marL="347472" lvl="0" indent="-347472" algn="l" rtl="0">
              <a:lnSpc>
                <a:spcPct val="110000"/>
              </a:lnSpc>
              <a:spcBef>
                <a:spcPts val="440"/>
              </a:spcBef>
              <a:spcAft>
                <a:spcPts val="0"/>
              </a:spcAft>
              <a:buSzPts val="2080"/>
              <a:buChar char="❖"/>
            </a:pPr>
            <a:endParaRPr lang="en-US" dirty="0"/>
          </a:p>
          <a:p>
            <a:pPr marL="347472" lvl="0" indent="-347472" algn="l" rtl="0">
              <a:lnSpc>
                <a:spcPct val="110000"/>
              </a:lnSpc>
              <a:spcBef>
                <a:spcPts val="440"/>
              </a:spcBef>
              <a:spcAft>
                <a:spcPts val="0"/>
              </a:spcAft>
              <a:buSzPts val="2080"/>
              <a:buChar char="❖"/>
            </a:pPr>
            <a:endParaRPr lang="en-US" dirty="0"/>
          </a:p>
          <a:p>
            <a:pPr marL="347472" lvl="0" indent="-347472" algn="l" rtl="0">
              <a:lnSpc>
                <a:spcPct val="110000"/>
              </a:lnSpc>
              <a:spcBef>
                <a:spcPts val="440"/>
              </a:spcBef>
              <a:spcAft>
                <a:spcPts val="0"/>
              </a:spcAft>
              <a:buSzPts val="2080"/>
              <a:buChar char="❖"/>
            </a:pPr>
            <a:endParaRPr lang="en-US" sz="700" dirty="0"/>
          </a:p>
          <a:p>
            <a:pPr marL="347472" lvl="0" indent="-347472" algn="l" rtl="0">
              <a:lnSpc>
                <a:spcPct val="110000"/>
              </a:lnSpc>
              <a:spcBef>
                <a:spcPts val="440"/>
              </a:spcBef>
              <a:spcAft>
                <a:spcPts val="0"/>
              </a:spcAft>
              <a:buSzPts val="2080"/>
              <a:buChar char="❖"/>
            </a:pPr>
            <a:r>
              <a:rPr lang="en-US" dirty="0"/>
              <a:t>Example 1: </a:t>
            </a:r>
            <a:r>
              <a:rPr lang="en-US" sz="2400" dirty="0">
                <a:highlight>
                  <a:srgbClr val="D9EAD3"/>
                </a:highlight>
                <a:latin typeface="Courier New"/>
                <a:ea typeface="Courier New"/>
                <a:cs typeface="Courier New"/>
                <a:sym typeface="Courier New"/>
              </a:rPr>
              <a:t>load(t=0)</a:t>
            </a:r>
            <a:r>
              <a:rPr lang="en-US" sz="2400" dirty="0">
                <a:latin typeface="Courier New"/>
                <a:ea typeface="Courier New"/>
                <a:cs typeface="Courier New"/>
                <a:sym typeface="Courier New"/>
              </a:rPr>
              <a:t> == 1</a:t>
            </a:r>
            <a:r>
              <a:rPr lang="en-US" sz="2400" dirty="0"/>
              <a:t>, so </a:t>
            </a:r>
            <a:r>
              <a:rPr lang="en-US" sz="2400" dirty="0">
                <a:highlight>
                  <a:srgbClr val="E6B8AF"/>
                </a:highlight>
                <a:latin typeface="Courier New"/>
                <a:ea typeface="Courier New"/>
                <a:cs typeface="Courier New"/>
                <a:sym typeface="Courier New"/>
              </a:rPr>
              <a:t>out(t=1)</a:t>
            </a:r>
            <a:r>
              <a:rPr lang="en-US" sz="2400" dirty="0">
                <a:latin typeface="Courier New"/>
                <a:ea typeface="Courier New"/>
                <a:cs typeface="Courier New"/>
                <a:sym typeface="Courier New"/>
              </a:rPr>
              <a:t> = </a:t>
            </a:r>
            <a:r>
              <a:rPr lang="en-US" sz="2400" dirty="0">
                <a:highlight>
                  <a:srgbClr val="FFF2CC"/>
                </a:highlight>
                <a:latin typeface="Courier New"/>
                <a:ea typeface="Courier New"/>
                <a:cs typeface="Courier New"/>
                <a:sym typeface="Courier New"/>
              </a:rPr>
              <a:t>in(t=0)</a:t>
            </a:r>
          </a:p>
        </p:txBody>
      </p:sp>
      <p:sp>
        <p:nvSpPr>
          <p:cNvPr id="164" name="Google Shape;164;p13"/>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17</a:t>
            </a:fld>
            <a:endParaRPr/>
          </a:p>
        </p:txBody>
      </p:sp>
      <p:graphicFrame>
        <p:nvGraphicFramePr>
          <p:cNvPr id="165" name="Google Shape;165;p13" descr="Time series table showing the values of in and out for the bit specification. There are 9 columns, which from left to right are: &quot;pin&quot; which denotes which pin we are referring to, then 7 columns for t=0 through t=6, increasing by 1 from left to right, then a last column with ellipses denoting that the time series continues on. There are four rows, which from top to bottom are: a header row, a row for the in pin, a row for the load pin, and a row for the out pin.&#10;&#10;The key takeaway from the time series is that the values of in, load, and out from the previous time section are what affect the out for any given time section. The Bit's output also only changes to reflect in when load is set. the first example given is how load at t=0 is set to 1, so out at t=1 will reflect the value of in at t=0 (which in this example was 1). The second example given is how load at t=2 is 0, so out at t=3 will be the same as out at t=2 regardless of what in is at t=2 (in this example, out remains 1)." title="Time Series Table of Bit logic"/>
          <p:cNvGraphicFramePr/>
          <p:nvPr>
            <p:extLst>
              <p:ext uri="{D42A27DB-BD31-4B8C-83A1-F6EECF244321}">
                <p14:modId xmlns:p14="http://schemas.microsoft.com/office/powerpoint/2010/main" val="3324341169"/>
              </p:ext>
            </p:extLst>
          </p:nvPr>
        </p:nvGraphicFramePr>
        <p:xfrm>
          <a:off x="775474" y="2191182"/>
          <a:ext cx="7971750" cy="2475600"/>
        </p:xfrm>
        <a:graphic>
          <a:graphicData uri="http://schemas.openxmlformats.org/drawingml/2006/table">
            <a:tbl>
              <a:tblPr>
                <a:noFill/>
              </a:tblPr>
              <a:tblGrid>
                <a:gridCol w="885750">
                  <a:extLst>
                    <a:ext uri="{9D8B030D-6E8A-4147-A177-3AD203B41FA5}">
                      <a16:colId xmlns:a16="http://schemas.microsoft.com/office/drawing/2014/main" val="20000"/>
                    </a:ext>
                  </a:extLst>
                </a:gridCol>
                <a:gridCol w="885750">
                  <a:extLst>
                    <a:ext uri="{9D8B030D-6E8A-4147-A177-3AD203B41FA5}">
                      <a16:colId xmlns:a16="http://schemas.microsoft.com/office/drawing/2014/main" val="20001"/>
                    </a:ext>
                  </a:extLst>
                </a:gridCol>
                <a:gridCol w="885750">
                  <a:extLst>
                    <a:ext uri="{9D8B030D-6E8A-4147-A177-3AD203B41FA5}">
                      <a16:colId xmlns:a16="http://schemas.microsoft.com/office/drawing/2014/main" val="20002"/>
                    </a:ext>
                  </a:extLst>
                </a:gridCol>
                <a:gridCol w="885750">
                  <a:extLst>
                    <a:ext uri="{9D8B030D-6E8A-4147-A177-3AD203B41FA5}">
                      <a16:colId xmlns:a16="http://schemas.microsoft.com/office/drawing/2014/main" val="20003"/>
                    </a:ext>
                  </a:extLst>
                </a:gridCol>
                <a:gridCol w="885750">
                  <a:extLst>
                    <a:ext uri="{9D8B030D-6E8A-4147-A177-3AD203B41FA5}">
                      <a16:colId xmlns:a16="http://schemas.microsoft.com/office/drawing/2014/main" val="20004"/>
                    </a:ext>
                  </a:extLst>
                </a:gridCol>
                <a:gridCol w="885750">
                  <a:extLst>
                    <a:ext uri="{9D8B030D-6E8A-4147-A177-3AD203B41FA5}">
                      <a16:colId xmlns:a16="http://schemas.microsoft.com/office/drawing/2014/main" val="20005"/>
                    </a:ext>
                  </a:extLst>
                </a:gridCol>
                <a:gridCol w="885750">
                  <a:extLst>
                    <a:ext uri="{9D8B030D-6E8A-4147-A177-3AD203B41FA5}">
                      <a16:colId xmlns:a16="http://schemas.microsoft.com/office/drawing/2014/main" val="20006"/>
                    </a:ext>
                  </a:extLst>
                </a:gridCol>
                <a:gridCol w="885750">
                  <a:extLst>
                    <a:ext uri="{9D8B030D-6E8A-4147-A177-3AD203B41FA5}">
                      <a16:colId xmlns:a16="http://schemas.microsoft.com/office/drawing/2014/main" val="20007"/>
                    </a:ext>
                  </a:extLst>
                </a:gridCol>
                <a:gridCol w="885750">
                  <a:extLst>
                    <a:ext uri="{9D8B030D-6E8A-4147-A177-3AD203B41FA5}">
                      <a16:colId xmlns:a16="http://schemas.microsoft.com/office/drawing/2014/main" val="20008"/>
                    </a:ext>
                  </a:extLst>
                </a:gridCol>
              </a:tblGrid>
              <a:tr h="618900">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load</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9EAD3"/>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dirty="0">
                          <a:latin typeface="Courier New"/>
                          <a:ea typeface="Courier New"/>
                          <a:cs typeface="Courier New"/>
                          <a:sym typeface="Courier New"/>
                        </a:rPr>
                        <a:t>0</a:t>
                      </a:r>
                      <a:endParaRPr sz="2300" u="none" strike="noStrike" cap="none" dirty="0">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dirty="0">
                          <a:latin typeface="Courier New"/>
                          <a:ea typeface="Courier New"/>
                          <a:cs typeface="Courier New"/>
                          <a:sym typeface="Courier New"/>
                        </a:rPr>
                        <a:t>1</a:t>
                      </a:r>
                      <a:endParaRPr sz="2300" u="none" strike="noStrike" cap="none" dirty="0">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618900">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in</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dirty="0">
                          <a:latin typeface="Courier New"/>
                          <a:ea typeface="Courier New"/>
                          <a:cs typeface="Courier New"/>
                          <a:sym typeface="Courier New"/>
                        </a:rPr>
                        <a:t>0</a:t>
                      </a:r>
                      <a:endParaRPr sz="2300" u="none" strike="noStrike" cap="none" dirty="0">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618900">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out</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C9DAF8"/>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E6B8AF"/>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dirty="0">
                          <a:latin typeface="Courier New"/>
                          <a:ea typeface="Courier New"/>
                          <a:cs typeface="Courier New"/>
                          <a:sym typeface="Courier New"/>
                        </a:rPr>
                        <a:t>1</a:t>
                      </a:r>
                      <a:endParaRPr sz="2300" u="none" strike="noStrike" cap="none" dirty="0">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618900">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time</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t=0</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t=1</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t=2</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t=3</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t=4</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t=5</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t=6</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dirty="0">
                          <a:latin typeface="Courier New"/>
                          <a:ea typeface="Courier New"/>
                          <a:cs typeface="Courier New"/>
                          <a:sym typeface="Courier New"/>
                        </a:rPr>
                        <a:t>...</a:t>
                      </a:r>
                      <a:endParaRPr sz="2300" b="1" u="none" strike="noStrike" cap="none" dirty="0">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
        <p:nvSpPr>
          <p:cNvPr id="166" name="Google Shape;166;p13"/>
          <p:cNvSpPr txBox="1"/>
          <p:nvPr/>
        </p:nvSpPr>
        <p:spPr>
          <a:xfrm>
            <a:off x="3560617" y="1197678"/>
            <a:ext cx="5583383" cy="77200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rgbClr val="000000"/>
                </a:solidFill>
                <a:latin typeface="Courier New"/>
                <a:ea typeface="Courier New"/>
                <a:cs typeface="Courier New"/>
                <a:sym typeface="Courier New"/>
              </a:rPr>
              <a:t>if (</a:t>
            </a:r>
            <a:r>
              <a:rPr lang="en-US" sz="2000" b="0" i="0" u="none" strike="noStrike" cap="none" dirty="0">
                <a:solidFill>
                  <a:srgbClr val="000000"/>
                </a:solidFill>
                <a:highlight>
                  <a:srgbClr val="D9EAD3"/>
                </a:highlight>
                <a:latin typeface="Courier New"/>
                <a:ea typeface="Courier New"/>
                <a:cs typeface="Courier New"/>
                <a:sym typeface="Courier New"/>
              </a:rPr>
              <a:t>load(t-1)</a:t>
            </a:r>
            <a:r>
              <a:rPr lang="en-US" sz="2000" b="0" i="0" u="none" strike="noStrike" cap="none" dirty="0">
                <a:solidFill>
                  <a:srgbClr val="000000"/>
                </a:solidFill>
                <a:latin typeface="Courier New"/>
                <a:ea typeface="Courier New"/>
                <a:cs typeface="Courier New"/>
                <a:sym typeface="Courier New"/>
              </a:rPr>
              <a:t>): </a:t>
            </a:r>
            <a:r>
              <a:rPr lang="en-US" sz="2000" b="0" i="0" u="none" strike="noStrike" cap="none" dirty="0">
                <a:solidFill>
                  <a:srgbClr val="000000"/>
                </a:solidFill>
                <a:highlight>
                  <a:srgbClr val="E6B8AF"/>
                </a:highlight>
                <a:latin typeface="Courier New"/>
                <a:ea typeface="Courier New"/>
                <a:cs typeface="Courier New"/>
                <a:sym typeface="Courier New"/>
              </a:rPr>
              <a:t>out(t)</a:t>
            </a:r>
            <a:r>
              <a:rPr lang="en-US" sz="2000" b="0" i="0" u="none" strike="noStrike" cap="none" dirty="0">
                <a:solidFill>
                  <a:srgbClr val="000000"/>
                </a:solidFill>
                <a:latin typeface="Courier New"/>
                <a:ea typeface="Courier New"/>
                <a:cs typeface="Courier New"/>
                <a:sym typeface="Courier New"/>
              </a:rPr>
              <a:t> = </a:t>
            </a:r>
            <a:r>
              <a:rPr lang="en-US" sz="2000" b="0" i="0" u="none" strike="noStrike" cap="none" dirty="0">
                <a:solidFill>
                  <a:srgbClr val="000000"/>
                </a:solidFill>
                <a:highlight>
                  <a:srgbClr val="FFF2CC"/>
                </a:highlight>
                <a:latin typeface="Courier New"/>
                <a:ea typeface="Courier New"/>
                <a:cs typeface="Courier New"/>
                <a:sym typeface="Courier New"/>
              </a:rPr>
              <a:t>in(t-1)</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520"/>
              </a:spcBef>
              <a:spcAft>
                <a:spcPts val="0"/>
              </a:spcAft>
              <a:buClr>
                <a:srgbClr val="000000"/>
              </a:buClr>
              <a:buSzPts val="2000"/>
              <a:buFont typeface="Arial"/>
              <a:buNone/>
            </a:pPr>
            <a:r>
              <a:rPr lang="en-US" sz="2000" b="0" i="0" u="none" strike="noStrike" cap="none" dirty="0">
                <a:solidFill>
                  <a:srgbClr val="000000"/>
                </a:solidFill>
                <a:latin typeface="Courier New"/>
                <a:ea typeface="Courier New"/>
                <a:cs typeface="Courier New"/>
                <a:sym typeface="Courier New"/>
              </a:rPr>
              <a:t>    	   </a:t>
            </a:r>
            <a:r>
              <a:rPr lang="en-US" sz="1100" b="0" i="0" u="none" strike="noStrike" cap="none" dirty="0">
                <a:solidFill>
                  <a:srgbClr val="000000"/>
                </a:solidFill>
                <a:latin typeface="Courier New"/>
                <a:ea typeface="Courier New"/>
                <a:cs typeface="Courier New"/>
                <a:sym typeface="Courier New"/>
              </a:rPr>
              <a:t> </a:t>
            </a:r>
            <a:r>
              <a:rPr lang="en-US" sz="900" b="0" i="0" u="none" strike="noStrike" cap="none" dirty="0">
                <a:solidFill>
                  <a:srgbClr val="000000"/>
                </a:solidFill>
                <a:latin typeface="Courier New"/>
                <a:ea typeface="Courier New"/>
                <a:cs typeface="Courier New"/>
                <a:sym typeface="Courier New"/>
              </a:rPr>
              <a:t> </a:t>
            </a:r>
            <a:r>
              <a:rPr lang="en-US" sz="2000" b="0" i="0" u="none" strike="noStrike" cap="none" dirty="0">
                <a:solidFill>
                  <a:srgbClr val="000000"/>
                </a:solidFill>
                <a:latin typeface="Courier New"/>
                <a:ea typeface="Courier New"/>
                <a:cs typeface="Courier New"/>
                <a:sym typeface="Courier New"/>
              </a:rPr>
              <a:t>else: </a:t>
            </a:r>
            <a:r>
              <a:rPr lang="en-US" sz="2000" b="0" i="0" u="none" strike="noStrike" cap="none" dirty="0">
                <a:solidFill>
                  <a:srgbClr val="000000"/>
                </a:solidFill>
                <a:highlight>
                  <a:srgbClr val="E6B8AF"/>
                </a:highlight>
                <a:latin typeface="Courier New"/>
                <a:ea typeface="Courier New"/>
                <a:cs typeface="Courier New"/>
                <a:sym typeface="Courier New"/>
              </a:rPr>
              <a:t>out(t)</a:t>
            </a:r>
            <a:r>
              <a:rPr lang="en-US" sz="2000" b="0" i="0" u="none" strike="noStrike" cap="none" dirty="0">
                <a:solidFill>
                  <a:srgbClr val="000000"/>
                </a:solidFill>
                <a:latin typeface="Courier New"/>
                <a:ea typeface="Courier New"/>
                <a:cs typeface="Courier New"/>
                <a:sym typeface="Courier New"/>
              </a:rPr>
              <a:t> = </a:t>
            </a:r>
            <a:r>
              <a:rPr lang="en-US" sz="2000" b="0" i="0" u="none" strike="noStrike" cap="none" dirty="0">
                <a:solidFill>
                  <a:srgbClr val="000000"/>
                </a:solidFill>
                <a:highlight>
                  <a:srgbClr val="C9DAF8"/>
                </a:highlight>
                <a:latin typeface="Courier New"/>
                <a:ea typeface="Courier New"/>
                <a:cs typeface="Courier New"/>
                <a:sym typeface="Courier New"/>
              </a:rPr>
              <a:t>out(t-1)</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13"/>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Bit Time Series</a:t>
            </a:r>
            <a:endParaRPr dirty="0"/>
          </a:p>
        </p:txBody>
      </p:sp>
      <p:sp>
        <p:nvSpPr>
          <p:cNvPr id="163" name="Google Shape;163;p13"/>
          <p:cNvSpPr txBox="1">
            <a:spLocks noGrp="1"/>
          </p:cNvSpPr>
          <p:nvPr>
            <p:ph type="body" idx="1"/>
          </p:nvPr>
        </p:nvSpPr>
        <p:spPr>
          <a:xfrm>
            <a:off x="396875" y="1362074"/>
            <a:ext cx="8747125" cy="5349277"/>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dirty="0"/>
              <a:t>Bit Specification:</a:t>
            </a:r>
          </a:p>
          <a:p>
            <a:pPr marL="347472" lvl="0" indent="-347472" algn="l" rtl="0">
              <a:lnSpc>
                <a:spcPct val="110000"/>
              </a:lnSpc>
              <a:spcBef>
                <a:spcPts val="440"/>
              </a:spcBef>
              <a:spcAft>
                <a:spcPts val="0"/>
              </a:spcAft>
              <a:buSzPts val="2080"/>
              <a:buChar char="❖"/>
            </a:pPr>
            <a:endParaRPr lang="en-US" dirty="0"/>
          </a:p>
          <a:p>
            <a:pPr marL="347472" lvl="0" indent="-347472" algn="l" rtl="0">
              <a:lnSpc>
                <a:spcPct val="110000"/>
              </a:lnSpc>
              <a:spcBef>
                <a:spcPts val="440"/>
              </a:spcBef>
              <a:spcAft>
                <a:spcPts val="0"/>
              </a:spcAft>
              <a:buSzPts val="2080"/>
              <a:buChar char="❖"/>
            </a:pPr>
            <a:endParaRPr lang="en-US" dirty="0"/>
          </a:p>
          <a:p>
            <a:pPr marL="347472" lvl="0" indent="-347472" algn="l" rtl="0">
              <a:lnSpc>
                <a:spcPct val="110000"/>
              </a:lnSpc>
              <a:spcBef>
                <a:spcPts val="440"/>
              </a:spcBef>
              <a:spcAft>
                <a:spcPts val="0"/>
              </a:spcAft>
              <a:buSzPts val="2080"/>
              <a:buChar char="❖"/>
            </a:pPr>
            <a:endParaRPr lang="en-US" dirty="0"/>
          </a:p>
          <a:p>
            <a:pPr marL="347472" lvl="0" indent="-347472" algn="l" rtl="0">
              <a:lnSpc>
                <a:spcPct val="110000"/>
              </a:lnSpc>
              <a:spcBef>
                <a:spcPts val="440"/>
              </a:spcBef>
              <a:spcAft>
                <a:spcPts val="0"/>
              </a:spcAft>
              <a:buSzPts val="2080"/>
              <a:buChar char="❖"/>
            </a:pPr>
            <a:endParaRPr lang="en-US" dirty="0"/>
          </a:p>
          <a:p>
            <a:pPr marL="347472" lvl="0" indent="-347472" algn="l" rtl="0">
              <a:lnSpc>
                <a:spcPct val="110000"/>
              </a:lnSpc>
              <a:spcBef>
                <a:spcPts val="440"/>
              </a:spcBef>
              <a:spcAft>
                <a:spcPts val="0"/>
              </a:spcAft>
              <a:buSzPts val="2080"/>
              <a:buChar char="❖"/>
            </a:pPr>
            <a:endParaRPr lang="en-US" dirty="0"/>
          </a:p>
          <a:p>
            <a:pPr marL="347472" lvl="0" indent="-347472" algn="l" rtl="0">
              <a:lnSpc>
                <a:spcPct val="110000"/>
              </a:lnSpc>
              <a:spcBef>
                <a:spcPts val="440"/>
              </a:spcBef>
              <a:spcAft>
                <a:spcPts val="0"/>
              </a:spcAft>
              <a:buSzPts val="2080"/>
              <a:buChar char="❖"/>
            </a:pPr>
            <a:endParaRPr lang="en-US" dirty="0"/>
          </a:p>
          <a:p>
            <a:pPr marL="347472" lvl="0" indent="-347472" algn="l" rtl="0">
              <a:lnSpc>
                <a:spcPct val="110000"/>
              </a:lnSpc>
              <a:spcBef>
                <a:spcPts val="440"/>
              </a:spcBef>
              <a:spcAft>
                <a:spcPts val="0"/>
              </a:spcAft>
              <a:buSzPts val="2080"/>
              <a:buChar char="❖"/>
            </a:pPr>
            <a:endParaRPr lang="en-US" sz="700" dirty="0"/>
          </a:p>
          <a:p>
            <a:pPr marL="347472" lvl="0" indent="-347472" algn="l" rtl="0">
              <a:lnSpc>
                <a:spcPct val="110000"/>
              </a:lnSpc>
              <a:spcBef>
                <a:spcPts val="440"/>
              </a:spcBef>
              <a:spcAft>
                <a:spcPts val="0"/>
              </a:spcAft>
              <a:buSzPts val="2080"/>
              <a:buChar char="❖"/>
            </a:pPr>
            <a:r>
              <a:rPr lang="en-US" dirty="0"/>
              <a:t>Example 1: </a:t>
            </a:r>
            <a:r>
              <a:rPr lang="en-US" sz="2400" dirty="0">
                <a:highlight>
                  <a:srgbClr val="D9EAD3"/>
                </a:highlight>
                <a:latin typeface="Courier New"/>
                <a:ea typeface="Courier New"/>
                <a:cs typeface="Courier New"/>
                <a:sym typeface="Courier New"/>
              </a:rPr>
              <a:t>load(t=0)</a:t>
            </a:r>
            <a:r>
              <a:rPr lang="en-US" sz="2400" dirty="0">
                <a:latin typeface="Courier New"/>
                <a:ea typeface="Courier New"/>
                <a:cs typeface="Courier New"/>
                <a:sym typeface="Courier New"/>
              </a:rPr>
              <a:t> == 1</a:t>
            </a:r>
            <a:r>
              <a:rPr lang="en-US" sz="2400" dirty="0"/>
              <a:t>, so </a:t>
            </a:r>
            <a:r>
              <a:rPr lang="en-US" sz="2400" dirty="0">
                <a:highlight>
                  <a:srgbClr val="E6B8AF"/>
                </a:highlight>
                <a:latin typeface="Courier New"/>
                <a:ea typeface="Courier New"/>
                <a:cs typeface="Courier New"/>
                <a:sym typeface="Courier New"/>
              </a:rPr>
              <a:t>out(t=1)</a:t>
            </a:r>
            <a:r>
              <a:rPr lang="en-US" sz="2400" dirty="0">
                <a:latin typeface="Courier New"/>
                <a:ea typeface="Courier New"/>
                <a:cs typeface="Courier New"/>
                <a:sym typeface="Courier New"/>
              </a:rPr>
              <a:t> = </a:t>
            </a:r>
            <a:r>
              <a:rPr lang="en-US" sz="2400" dirty="0">
                <a:highlight>
                  <a:srgbClr val="FFF2CC"/>
                </a:highlight>
                <a:latin typeface="Courier New"/>
                <a:ea typeface="Courier New"/>
                <a:cs typeface="Courier New"/>
                <a:sym typeface="Courier New"/>
              </a:rPr>
              <a:t>in(t=0)</a:t>
            </a:r>
          </a:p>
          <a:p>
            <a:pPr marL="0" lvl="0" indent="0" algn="l" rtl="0">
              <a:lnSpc>
                <a:spcPct val="110000"/>
              </a:lnSpc>
              <a:spcBef>
                <a:spcPts val="440"/>
              </a:spcBef>
              <a:spcAft>
                <a:spcPts val="0"/>
              </a:spcAft>
              <a:buSzPts val="2080"/>
              <a:buNone/>
            </a:pPr>
            <a:endParaRPr lang="en-US" dirty="0">
              <a:highlight>
                <a:srgbClr val="FFF2CC"/>
              </a:highlight>
              <a:latin typeface="Courier New"/>
              <a:ea typeface="Courier New"/>
              <a:cs typeface="Courier New"/>
              <a:sym typeface="Courier New"/>
            </a:endParaRPr>
          </a:p>
          <a:p>
            <a:pPr marL="347472" lvl="0" indent="-347472" algn="l" rtl="0">
              <a:lnSpc>
                <a:spcPct val="110000"/>
              </a:lnSpc>
              <a:spcBef>
                <a:spcPts val="440"/>
              </a:spcBef>
              <a:spcAft>
                <a:spcPts val="0"/>
              </a:spcAft>
              <a:buSzPts val="2080"/>
              <a:buChar char="❖"/>
            </a:pPr>
            <a:r>
              <a:rPr lang="en-US" dirty="0"/>
              <a:t>Example 2: </a:t>
            </a:r>
            <a:r>
              <a:rPr lang="en-US" sz="2400" dirty="0">
                <a:highlight>
                  <a:srgbClr val="D9EAD3"/>
                </a:highlight>
                <a:latin typeface="Courier New"/>
                <a:ea typeface="Courier New"/>
                <a:cs typeface="Courier New"/>
                <a:sym typeface="Courier New"/>
              </a:rPr>
              <a:t>load(t=2)</a:t>
            </a:r>
            <a:r>
              <a:rPr lang="en-US" sz="2400" dirty="0">
                <a:latin typeface="Courier New"/>
                <a:ea typeface="Courier New"/>
                <a:cs typeface="Courier New"/>
                <a:sym typeface="Courier New"/>
              </a:rPr>
              <a:t> == 0</a:t>
            </a:r>
            <a:r>
              <a:rPr lang="en-US" sz="2400" dirty="0"/>
              <a:t>, so </a:t>
            </a:r>
            <a:r>
              <a:rPr lang="en-US" sz="2400" dirty="0">
                <a:highlight>
                  <a:srgbClr val="E6B8AF"/>
                </a:highlight>
                <a:latin typeface="Courier New"/>
                <a:ea typeface="Courier New"/>
                <a:cs typeface="Courier New"/>
                <a:sym typeface="Courier New"/>
              </a:rPr>
              <a:t>out(t=3)</a:t>
            </a:r>
            <a:r>
              <a:rPr lang="en-US" sz="2400" dirty="0">
                <a:latin typeface="Courier New"/>
                <a:ea typeface="Courier New"/>
                <a:cs typeface="Courier New"/>
                <a:sym typeface="Courier New"/>
              </a:rPr>
              <a:t> = </a:t>
            </a:r>
            <a:r>
              <a:rPr lang="en-US" sz="2400" dirty="0">
                <a:highlight>
                  <a:srgbClr val="C9DAF8"/>
                </a:highlight>
                <a:latin typeface="Courier New"/>
                <a:ea typeface="Courier New"/>
                <a:cs typeface="Courier New"/>
                <a:sym typeface="Courier New"/>
              </a:rPr>
              <a:t>out(t=2)</a:t>
            </a:r>
            <a:endParaRPr dirty="0"/>
          </a:p>
          <a:p>
            <a:pPr marL="0" lvl="0" indent="0" algn="l" rtl="0">
              <a:lnSpc>
                <a:spcPct val="110000"/>
              </a:lnSpc>
              <a:spcBef>
                <a:spcPts val="520"/>
              </a:spcBef>
              <a:spcAft>
                <a:spcPts val="0"/>
              </a:spcAft>
              <a:buSzPts val="2080"/>
              <a:buNone/>
            </a:pPr>
            <a:endParaRPr dirty="0">
              <a:highlight>
                <a:srgbClr val="C9DAF8"/>
              </a:highlight>
              <a:latin typeface="Courier New"/>
              <a:ea typeface="Courier New"/>
              <a:cs typeface="Courier New"/>
              <a:sym typeface="Courier New"/>
            </a:endParaRPr>
          </a:p>
          <a:p>
            <a:pPr marL="132080" lvl="0" indent="0" algn="l" rtl="0">
              <a:lnSpc>
                <a:spcPct val="110000"/>
              </a:lnSpc>
              <a:spcBef>
                <a:spcPts val="440"/>
              </a:spcBef>
              <a:spcAft>
                <a:spcPts val="0"/>
              </a:spcAft>
              <a:buSzPts val="2080"/>
              <a:buNone/>
            </a:pPr>
            <a:endParaRPr dirty="0"/>
          </a:p>
        </p:txBody>
      </p:sp>
      <p:sp>
        <p:nvSpPr>
          <p:cNvPr id="164" name="Google Shape;164;p13"/>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18</a:t>
            </a:fld>
            <a:endParaRPr/>
          </a:p>
        </p:txBody>
      </p:sp>
      <p:graphicFrame>
        <p:nvGraphicFramePr>
          <p:cNvPr id="165" name="Google Shape;165;p13" descr="Time series table showing the values of in and out for the bit specification. There are 9 columns, which from left to right are: &quot;pin&quot; which denotes which pin we are referring to, then 7 columns for t=0 through t=6, increasing by 1 from left to right, then a last column with ellipses denoting that the time series continues on. There are four rows, which from top to bottom are: a header row, a row for the in pin, a row for the load pin, and a row for the out pin.&#10;&#10;The key takeaway from the time series is that the values of in, load, and out from the previous time section are what affect the out for any given time section. The Bit's output also only changes to reflect in when load is set. the first example given is how load at t=0 is set to 1, so out at t=1 will reflect the value of in at t=0 (which in this example was 1). The second example given is how load at t=2 is 0, so out at t=3 will be the same as out at t=2 regardless of what in is at t=2 (in this example, out remains 1)." title="Time Series Table of Bit logic"/>
          <p:cNvGraphicFramePr/>
          <p:nvPr/>
        </p:nvGraphicFramePr>
        <p:xfrm>
          <a:off x="775474" y="2191182"/>
          <a:ext cx="7971750" cy="2475600"/>
        </p:xfrm>
        <a:graphic>
          <a:graphicData uri="http://schemas.openxmlformats.org/drawingml/2006/table">
            <a:tbl>
              <a:tblPr>
                <a:noFill/>
              </a:tblPr>
              <a:tblGrid>
                <a:gridCol w="885750">
                  <a:extLst>
                    <a:ext uri="{9D8B030D-6E8A-4147-A177-3AD203B41FA5}">
                      <a16:colId xmlns:a16="http://schemas.microsoft.com/office/drawing/2014/main" val="20000"/>
                    </a:ext>
                  </a:extLst>
                </a:gridCol>
                <a:gridCol w="885750">
                  <a:extLst>
                    <a:ext uri="{9D8B030D-6E8A-4147-A177-3AD203B41FA5}">
                      <a16:colId xmlns:a16="http://schemas.microsoft.com/office/drawing/2014/main" val="20001"/>
                    </a:ext>
                  </a:extLst>
                </a:gridCol>
                <a:gridCol w="885750">
                  <a:extLst>
                    <a:ext uri="{9D8B030D-6E8A-4147-A177-3AD203B41FA5}">
                      <a16:colId xmlns:a16="http://schemas.microsoft.com/office/drawing/2014/main" val="20002"/>
                    </a:ext>
                  </a:extLst>
                </a:gridCol>
                <a:gridCol w="885750">
                  <a:extLst>
                    <a:ext uri="{9D8B030D-6E8A-4147-A177-3AD203B41FA5}">
                      <a16:colId xmlns:a16="http://schemas.microsoft.com/office/drawing/2014/main" val="20003"/>
                    </a:ext>
                  </a:extLst>
                </a:gridCol>
                <a:gridCol w="885750">
                  <a:extLst>
                    <a:ext uri="{9D8B030D-6E8A-4147-A177-3AD203B41FA5}">
                      <a16:colId xmlns:a16="http://schemas.microsoft.com/office/drawing/2014/main" val="20004"/>
                    </a:ext>
                  </a:extLst>
                </a:gridCol>
                <a:gridCol w="885750">
                  <a:extLst>
                    <a:ext uri="{9D8B030D-6E8A-4147-A177-3AD203B41FA5}">
                      <a16:colId xmlns:a16="http://schemas.microsoft.com/office/drawing/2014/main" val="20005"/>
                    </a:ext>
                  </a:extLst>
                </a:gridCol>
                <a:gridCol w="885750">
                  <a:extLst>
                    <a:ext uri="{9D8B030D-6E8A-4147-A177-3AD203B41FA5}">
                      <a16:colId xmlns:a16="http://schemas.microsoft.com/office/drawing/2014/main" val="20006"/>
                    </a:ext>
                  </a:extLst>
                </a:gridCol>
                <a:gridCol w="885750">
                  <a:extLst>
                    <a:ext uri="{9D8B030D-6E8A-4147-A177-3AD203B41FA5}">
                      <a16:colId xmlns:a16="http://schemas.microsoft.com/office/drawing/2014/main" val="20007"/>
                    </a:ext>
                  </a:extLst>
                </a:gridCol>
                <a:gridCol w="885750">
                  <a:extLst>
                    <a:ext uri="{9D8B030D-6E8A-4147-A177-3AD203B41FA5}">
                      <a16:colId xmlns:a16="http://schemas.microsoft.com/office/drawing/2014/main" val="20008"/>
                    </a:ext>
                  </a:extLst>
                </a:gridCol>
              </a:tblGrid>
              <a:tr h="618900">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load</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9EAD3"/>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9EAD3"/>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618900">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in</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618900">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out</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C9DAF8"/>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E6B8AF"/>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C9DAF8"/>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E6B8AF"/>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618900">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time</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t=0</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t=1</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t=2</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t=3</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t=4</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t=5</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t=6</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
        <p:nvSpPr>
          <p:cNvPr id="166" name="Google Shape;166;p13"/>
          <p:cNvSpPr txBox="1"/>
          <p:nvPr/>
        </p:nvSpPr>
        <p:spPr>
          <a:xfrm>
            <a:off x="3560617" y="1197678"/>
            <a:ext cx="5583383" cy="77200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rgbClr val="000000"/>
                </a:solidFill>
                <a:latin typeface="Courier New"/>
                <a:ea typeface="Courier New"/>
                <a:cs typeface="Courier New"/>
                <a:sym typeface="Courier New"/>
              </a:rPr>
              <a:t>if (</a:t>
            </a:r>
            <a:r>
              <a:rPr lang="en-US" sz="2000" b="0" i="0" u="none" strike="noStrike" cap="none" dirty="0">
                <a:solidFill>
                  <a:srgbClr val="000000"/>
                </a:solidFill>
                <a:highlight>
                  <a:srgbClr val="D9EAD3"/>
                </a:highlight>
                <a:latin typeface="Courier New"/>
                <a:ea typeface="Courier New"/>
                <a:cs typeface="Courier New"/>
                <a:sym typeface="Courier New"/>
              </a:rPr>
              <a:t>load(t-1)</a:t>
            </a:r>
            <a:r>
              <a:rPr lang="en-US" sz="2000" b="0" i="0" u="none" strike="noStrike" cap="none" dirty="0">
                <a:solidFill>
                  <a:srgbClr val="000000"/>
                </a:solidFill>
                <a:latin typeface="Courier New"/>
                <a:ea typeface="Courier New"/>
                <a:cs typeface="Courier New"/>
                <a:sym typeface="Courier New"/>
              </a:rPr>
              <a:t>): </a:t>
            </a:r>
            <a:r>
              <a:rPr lang="en-US" sz="2000" b="0" i="0" u="none" strike="noStrike" cap="none" dirty="0">
                <a:solidFill>
                  <a:srgbClr val="000000"/>
                </a:solidFill>
                <a:highlight>
                  <a:srgbClr val="E6B8AF"/>
                </a:highlight>
                <a:latin typeface="Courier New"/>
                <a:ea typeface="Courier New"/>
                <a:cs typeface="Courier New"/>
                <a:sym typeface="Courier New"/>
              </a:rPr>
              <a:t>out(t)</a:t>
            </a:r>
            <a:r>
              <a:rPr lang="en-US" sz="2000" b="0" i="0" u="none" strike="noStrike" cap="none" dirty="0">
                <a:solidFill>
                  <a:srgbClr val="000000"/>
                </a:solidFill>
                <a:latin typeface="Courier New"/>
                <a:ea typeface="Courier New"/>
                <a:cs typeface="Courier New"/>
                <a:sym typeface="Courier New"/>
              </a:rPr>
              <a:t> = </a:t>
            </a:r>
            <a:r>
              <a:rPr lang="en-US" sz="2000" b="0" i="0" u="none" strike="noStrike" cap="none" dirty="0">
                <a:solidFill>
                  <a:srgbClr val="000000"/>
                </a:solidFill>
                <a:highlight>
                  <a:srgbClr val="FFF2CC"/>
                </a:highlight>
                <a:latin typeface="Courier New"/>
                <a:ea typeface="Courier New"/>
                <a:cs typeface="Courier New"/>
                <a:sym typeface="Courier New"/>
              </a:rPr>
              <a:t>in(t-1)</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520"/>
              </a:spcBef>
              <a:spcAft>
                <a:spcPts val="0"/>
              </a:spcAft>
              <a:buClr>
                <a:srgbClr val="000000"/>
              </a:buClr>
              <a:buSzPts val="2000"/>
              <a:buFont typeface="Arial"/>
              <a:buNone/>
            </a:pPr>
            <a:r>
              <a:rPr lang="en-US" sz="2000" b="0" i="0" u="none" strike="noStrike" cap="none" dirty="0">
                <a:solidFill>
                  <a:srgbClr val="000000"/>
                </a:solidFill>
                <a:latin typeface="Courier New"/>
                <a:ea typeface="Courier New"/>
                <a:cs typeface="Courier New"/>
                <a:sym typeface="Courier New"/>
              </a:rPr>
              <a:t>    	   </a:t>
            </a:r>
            <a:r>
              <a:rPr lang="en-US" sz="1100" b="0" i="0" u="none" strike="noStrike" cap="none" dirty="0">
                <a:solidFill>
                  <a:srgbClr val="000000"/>
                </a:solidFill>
                <a:latin typeface="Courier New"/>
                <a:ea typeface="Courier New"/>
                <a:cs typeface="Courier New"/>
                <a:sym typeface="Courier New"/>
              </a:rPr>
              <a:t> </a:t>
            </a:r>
            <a:r>
              <a:rPr lang="en-US" sz="900" b="0" i="0" u="none" strike="noStrike" cap="none" dirty="0">
                <a:solidFill>
                  <a:srgbClr val="000000"/>
                </a:solidFill>
                <a:latin typeface="Courier New"/>
                <a:ea typeface="Courier New"/>
                <a:cs typeface="Courier New"/>
                <a:sym typeface="Courier New"/>
              </a:rPr>
              <a:t> </a:t>
            </a:r>
            <a:r>
              <a:rPr lang="en-US" sz="2000" b="0" i="0" u="none" strike="noStrike" cap="none" dirty="0">
                <a:solidFill>
                  <a:srgbClr val="000000"/>
                </a:solidFill>
                <a:latin typeface="Courier New"/>
                <a:ea typeface="Courier New"/>
                <a:cs typeface="Courier New"/>
                <a:sym typeface="Courier New"/>
              </a:rPr>
              <a:t>else: </a:t>
            </a:r>
            <a:r>
              <a:rPr lang="en-US" sz="2000" b="0" i="0" u="none" strike="noStrike" cap="none" dirty="0">
                <a:solidFill>
                  <a:srgbClr val="000000"/>
                </a:solidFill>
                <a:highlight>
                  <a:srgbClr val="E6B8AF"/>
                </a:highlight>
                <a:latin typeface="Courier New"/>
                <a:ea typeface="Courier New"/>
                <a:cs typeface="Courier New"/>
                <a:sym typeface="Courier New"/>
              </a:rPr>
              <a:t>out(t)</a:t>
            </a:r>
            <a:r>
              <a:rPr lang="en-US" sz="2000" b="0" i="0" u="none" strike="noStrike" cap="none" dirty="0">
                <a:solidFill>
                  <a:srgbClr val="000000"/>
                </a:solidFill>
                <a:latin typeface="Courier New"/>
                <a:ea typeface="Courier New"/>
                <a:cs typeface="Courier New"/>
                <a:sym typeface="Courier New"/>
              </a:rPr>
              <a:t> = </a:t>
            </a:r>
            <a:r>
              <a:rPr lang="en-US" sz="2000" b="0" i="0" u="none" strike="noStrike" cap="none" dirty="0">
                <a:solidFill>
                  <a:srgbClr val="000000"/>
                </a:solidFill>
                <a:highlight>
                  <a:srgbClr val="C9DAF8"/>
                </a:highlight>
                <a:latin typeface="Courier New"/>
                <a:ea typeface="Courier New"/>
                <a:cs typeface="Courier New"/>
                <a:sym typeface="Courier New"/>
              </a:rPr>
              <a:t>out(t-1)</a:t>
            </a:r>
            <a:endParaRPr sz="1400" b="0" i="0" u="none" strike="noStrike" cap="none"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30655054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 name="Google Shape;198;p7">
            <a:extLst>
              <a:ext uri="{FF2B5EF4-FFF2-40B4-BE49-F238E27FC236}">
                <a16:creationId xmlns:a16="http://schemas.microsoft.com/office/drawing/2014/main" id="{6C694559-29B8-8749-B4EE-CAC3ACF5568C}"/>
              </a:ext>
            </a:extLst>
          </p:cNvPr>
          <p:cNvSpPr txBox="1">
            <a:spLocks/>
          </p:cNvSpPr>
          <p:nvPr/>
        </p:nvSpPr>
        <p:spPr>
          <a:xfrm>
            <a:off x="374090" y="1486855"/>
            <a:ext cx="8388910" cy="1271553"/>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2pPr>
            <a:lvl3pPr marR="0" lvl="2"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3pPr>
            <a:lvl4pPr marR="0" lvl="3"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4pPr>
            <a:lvl5pPr marR="0" lvl="4"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5pPr>
            <a:lvl6pPr marR="0" lvl="5"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6pPr>
            <a:lvl7pPr marR="0" lvl="6"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7pPr>
            <a:lvl8pPr marR="0" lvl="7"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8pPr>
            <a:lvl9pPr marR="0" lvl="8"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9pPr>
          </a:lstStyle>
          <a:p>
            <a:r>
              <a:rPr lang="en-US" sz="2600" dirty="0"/>
              <a:t>Which gates will we need to implement a Bit? Select all that apply.</a:t>
            </a:r>
          </a:p>
        </p:txBody>
      </p:sp>
      <p:sp>
        <p:nvSpPr>
          <p:cNvPr id="197" name="Google Shape;197;p7"/>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19</a:t>
            </a:fld>
            <a:endParaRPr/>
          </a:p>
        </p:txBody>
      </p:sp>
      <p:sp>
        <p:nvSpPr>
          <p:cNvPr id="7" name="Google Shape;199;p7">
            <a:extLst>
              <a:ext uri="{FF2B5EF4-FFF2-40B4-BE49-F238E27FC236}">
                <a16:creationId xmlns:a16="http://schemas.microsoft.com/office/drawing/2014/main" id="{4FFCC09C-21E9-C44B-8888-7164231F8602}"/>
              </a:ext>
            </a:extLst>
          </p:cNvPr>
          <p:cNvSpPr txBox="1">
            <a:spLocks/>
          </p:cNvSpPr>
          <p:nvPr/>
        </p:nvSpPr>
        <p:spPr>
          <a:xfrm>
            <a:off x="396875" y="2422933"/>
            <a:ext cx="8366125" cy="497205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27660" algn="l" rtl="0">
              <a:lnSpc>
                <a:spcPct val="100000"/>
              </a:lnSpc>
              <a:spcBef>
                <a:spcPts val="520"/>
              </a:spcBef>
              <a:spcAft>
                <a:spcPts val="0"/>
              </a:spcAft>
              <a:buClr>
                <a:srgbClr val="4B2A85"/>
              </a:buClr>
              <a:buSzPts val="1560"/>
              <a:buFont typeface="Noto Sans Symbols"/>
              <a:buChar char="❖"/>
              <a:defRPr sz="2600" b="1" i="0" u="none" strike="noStrike" cap="none">
                <a:solidFill>
                  <a:schemeClr val="dk1"/>
                </a:solidFill>
                <a:latin typeface="Calibri"/>
                <a:ea typeface="Calibri"/>
                <a:cs typeface="Calibri"/>
                <a:sym typeface="Calibri"/>
              </a:defRPr>
            </a:lvl1pPr>
            <a:lvl2pPr marL="914400" marR="0" lvl="1" indent="-382269" algn="l" rtl="0">
              <a:lnSpc>
                <a:spcPct val="100000"/>
              </a:lnSpc>
              <a:spcBef>
                <a:spcPts val="440"/>
              </a:spcBef>
              <a:spcAft>
                <a:spcPts val="0"/>
              </a:spcAft>
              <a:buClr>
                <a:srgbClr val="4B2A85"/>
              </a:buClr>
              <a:buSzPts val="2420"/>
              <a:buFont typeface="Calibri"/>
              <a:buChar char="▪"/>
              <a:defRPr sz="2200" b="0" i="0" u="none" strike="noStrike" cap="none">
                <a:solidFill>
                  <a:schemeClr val="dk1"/>
                </a:solidFill>
                <a:latin typeface="Calibri"/>
                <a:ea typeface="Calibri"/>
                <a:cs typeface="Calibri"/>
                <a:sym typeface="Calibri"/>
              </a:defRPr>
            </a:lvl2pPr>
            <a:lvl3pPr marL="1371600" marR="0" lvl="2" indent="-330200" algn="l" rtl="0">
              <a:lnSpc>
                <a:spcPct val="100000"/>
              </a:lnSpc>
              <a:spcBef>
                <a:spcPts val="400"/>
              </a:spcBef>
              <a:spcAft>
                <a:spcPts val="0"/>
              </a:spcAft>
              <a:buClr>
                <a:srgbClr val="4B2A85"/>
              </a:buClr>
              <a:buSzPts val="1600"/>
              <a:buFont typeface="Calibri"/>
              <a:buChar char="•"/>
              <a:defRPr sz="20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rgbClr val="4B2A85"/>
              </a:buClr>
              <a:buSzPts val="2000"/>
              <a:buFont typeface="Calibri"/>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rgbClr val="4B2A85"/>
              </a:buClr>
              <a:buSzPts val="2000"/>
              <a:buFont typeface="Calibri"/>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9pPr>
          </a:lstStyle>
          <a:p>
            <a:pPr marL="610870" indent="-514350">
              <a:buSzPts val="2600"/>
              <a:buFont typeface="Arial"/>
              <a:buAutoNum type="alphaUcPeriod"/>
            </a:pPr>
            <a:r>
              <a:rPr lang="en-US" dirty="0">
                <a:solidFill>
                  <a:srgbClr val="FF9A01"/>
                </a:solidFill>
              </a:rPr>
              <a:t>Mux</a:t>
            </a:r>
            <a:endParaRPr lang="en-US" dirty="0"/>
          </a:p>
          <a:p>
            <a:pPr marL="610870" indent="-514350">
              <a:buSzPts val="2600"/>
              <a:buFont typeface="Arial"/>
              <a:buAutoNum type="alphaUcPeriod"/>
            </a:pPr>
            <a:r>
              <a:rPr lang="en-US" dirty="0" err="1">
                <a:solidFill>
                  <a:srgbClr val="00B050"/>
                </a:solidFill>
              </a:rPr>
              <a:t>Xor</a:t>
            </a:r>
            <a:endParaRPr lang="en-US" dirty="0">
              <a:solidFill>
                <a:srgbClr val="00B050"/>
              </a:solidFill>
            </a:endParaRPr>
          </a:p>
          <a:p>
            <a:pPr marL="610870" indent="-514350">
              <a:buSzPts val="2600"/>
              <a:buFont typeface="Arial"/>
              <a:buAutoNum type="alphaUcPeriod"/>
            </a:pPr>
            <a:r>
              <a:rPr lang="en-US" dirty="0">
                <a:solidFill>
                  <a:srgbClr val="FF329A"/>
                </a:solidFill>
              </a:rPr>
              <a:t>And</a:t>
            </a:r>
          </a:p>
          <a:p>
            <a:pPr marL="610870" indent="-514350">
              <a:buSzPts val="2600"/>
              <a:buFont typeface="Arial"/>
              <a:buAutoNum type="alphaUcPeriod"/>
            </a:pPr>
            <a:r>
              <a:rPr lang="en-US" dirty="0">
                <a:solidFill>
                  <a:srgbClr val="00B0F0"/>
                </a:solidFill>
              </a:rPr>
              <a:t>DFF</a:t>
            </a:r>
          </a:p>
          <a:p>
            <a:pPr marL="610870" indent="-514350">
              <a:buSzPts val="2600"/>
              <a:buFont typeface="Arial"/>
              <a:buAutoNum type="alphaUcPeriod"/>
            </a:pPr>
            <a:r>
              <a:rPr lang="en-US" dirty="0">
                <a:solidFill>
                  <a:srgbClr val="9A6533"/>
                </a:solidFill>
              </a:rPr>
              <a:t>We’re lost…</a:t>
            </a:r>
            <a:endParaRPr lang="en-US" dirty="0"/>
          </a:p>
        </p:txBody>
      </p:sp>
      <p:sp>
        <p:nvSpPr>
          <p:cNvPr id="5" name="Google Shape;174;p27">
            <a:extLst>
              <a:ext uri="{FF2B5EF4-FFF2-40B4-BE49-F238E27FC236}">
                <a16:creationId xmlns:a16="http://schemas.microsoft.com/office/drawing/2014/main" id="{F43F9466-33A3-2343-869A-4ACF95B56A13}"/>
              </a:ext>
            </a:extLst>
          </p:cNvPr>
          <p:cNvSpPr txBox="1"/>
          <p:nvPr/>
        </p:nvSpPr>
        <p:spPr>
          <a:xfrm>
            <a:off x="0" y="5602734"/>
            <a:ext cx="9144000" cy="70788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if load(t-1)    out(t) = in(t-1)</a:t>
            </a:r>
            <a:endParaRPr sz="1400" b="1" i="0" u="none" strike="noStrike" cap="none">
              <a:solidFill>
                <a:schemeClr val="dk1"/>
              </a:solidFill>
              <a:latin typeface="Courier New"/>
              <a:ea typeface="Courier New"/>
              <a:cs typeface="Courier New"/>
              <a:sym typeface="Courier New"/>
            </a:endParaRPr>
          </a:p>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dirty="0">
                <a:solidFill>
                  <a:schemeClr val="dk1"/>
                </a:solidFill>
                <a:latin typeface="Courier New"/>
                <a:ea typeface="Courier New"/>
                <a:cs typeface="Courier New"/>
                <a:sym typeface="Courier New"/>
              </a:rPr>
              <a:t> else            out(t) = out(t-1)</a:t>
            </a:r>
            <a:endParaRPr sz="1400" b="1" i="0" u="none" strike="noStrike" cap="none" dirty="0">
              <a:solidFill>
                <a:schemeClr val="dk1"/>
              </a:solidFill>
              <a:latin typeface="Courier New"/>
              <a:ea typeface="Courier New"/>
              <a:cs typeface="Courier New"/>
              <a:sym typeface="Courier New"/>
            </a:endParaRPr>
          </a:p>
        </p:txBody>
      </p:sp>
      <p:sp>
        <p:nvSpPr>
          <p:cNvPr id="6" name="Google Shape;175;p27">
            <a:extLst>
              <a:ext uri="{FF2B5EF4-FFF2-40B4-BE49-F238E27FC236}">
                <a16:creationId xmlns:a16="http://schemas.microsoft.com/office/drawing/2014/main" id="{CA8EAD33-CFBB-2540-ABD5-942CDEAF5249}"/>
              </a:ext>
            </a:extLst>
          </p:cNvPr>
          <p:cNvSpPr/>
          <p:nvPr/>
        </p:nvSpPr>
        <p:spPr>
          <a:xfrm>
            <a:off x="5664672" y="3452896"/>
            <a:ext cx="1175142" cy="713480"/>
          </a:xfrm>
          <a:prstGeom prst="rect">
            <a:avLst/>
          </a:prstGeom>
          <a:solidFill>
            <a:schemeClr val="lt1"/>
          </a:solidFill>
          <a:ln w="381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a:solidFill>
                  <a:srgbClr val="000000"/>
                </a:solidFill>
                <a:latin typeface="Courier New"/>
                <a:ea typeface="Courier New"/>
                <a:cs typeface="Courier New"/>
                <a:sym typeface="Courier New"/>
              </a:rPr>
              <a:t>Bit</a:t>
            </a:r>
            <a:endParaRPr sz="1400" b="0" i="0" u="none" strike="noStrike" cap="none">
              <a:solidFill>
                <a:srgbClr val="000000"/>
              </a:solidFill>
              <a:latin typeface="Courier New"/>
              <a:ea typeface="Courier New"/>
              <a:cs typeface="Courier New"/>
              <a:sym typeface="Courier New"/>
            </a:endParaRPr>
          </a:p>
        </p:txBody>
      </p:sp>
      <p:sp>
        <p:nvSpPr>
          <p:cNvPr id="8" name="Google Shape;176;p27">
            <a:extLst>
              <a:ext uri="{FF2B5EF4-FFF2-40B4-BE49-F238E27FC236}">
                <a16:creationId xmlns:a16="http://schemas.microsoft.com/office/drawing/2014/main" id="{7376E7B5-C37B-F342-BD46-A7B3DF981427}"/>
              </a:ext>
            </a:extLst>
          </p:cNvPr>
          <p:cNvSpPr/>
          <p:nvPr/>
        </p:nvSpPr>
        <p:spPr>
          <a:xfrm>
            <a:off x="6162403" y="4011480"/>
            <a:ext cx="179680" cy="154896"/>
          </a:xfrm>
          <a:prstGeom prst="triangle">
            <a:avLst>
              <a:gd name="adj" fmla="val 50000"/>
            </a:avLst>
          </a:prstGeom>
          <a:solidFill>
            <a:schemeClr val="lt1"/>
          </a:solidFill>
          <a:ln w="381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cxnSp>
        <p:nvCxnSpPr>
          <p:cNvPr id="9" name="Google Shape;177;p27">
            <a:extLst>
              <a:ext uri="{FF2B5EF4-FFF2-40B4-BE49-F238E27FC236}">
                <a16:creationId xmlns:a16="http://schemas.microsoft.com/office/drawing/2014/main" id="{A4937AA5-4DF1-A34A-8A15-2558704C2C0F}"/>
              </a:ext>
            </a:extLst>
          </p:cNvPr>
          <p:cNvCxnSpPr/>
          <p:nvPr/>
        </p:nvCxnSpPr>
        <p:spPr>
          <a:xfrm>
            <a:off x="5151567" y="3825700"/>
            <a:ext cx="513105" cy="0"/>
          </a:xfrm>
          <a:prstGeom prst="straightConnector1">
            <a:avLst/>
          </a:prstGeom>
          <a:noFill/>
          <a:ln w="38100" cap="flat" cmpd="sng">
            <a:solidFill>
              <a:schemeClr val="dk1"/>
            </a:solidFill>
            <a:prstDash val="solid"/>
            <a:round/>
            <a:headEnd type="none" w="sm" len="sm"/>
            <a:tailEnd type="stealth" w="med" len="med"/>
          </a:ln>
        </p:spPr>
      </p:cxnSp>
      <p:cxnSp>
        <p:nvCxnSpPr>
          <p:cNvPr id="10" name="Google Shape;178;p27">
            <a:extLst>
              <a:ext uri="{FF2B5EF4-FFF2-40B4-BE49-F238E27FC236}">
                <a16:creationId xmlns:a16="http://schemas.microsoft.com/office/drawing/2014/main" id="{91659EDD-9D9C-3E40-8967-8AE243963476}"/>
              </a:ext>
            </a:extLst>
          </p:cNvPr>
          <p:cNvCxnSpPr/>
          <p:nvPr/>
        </p:nvCxnSpPr>
        <p:spPr>
          <a:xfrm>
            <a:off x="6836744" y="3783626"/>
            <a:ext cx="512064" cy="0"/>
          </a:xfrm>
          <a:prstGeom prst="straightConnector1">
            <a:avLst/>
          </a:prstGeom>
          <a:noFill/>
          <a:ln w="38100" cap="flat" cmpd="sng">
            <a:solidFill>
              <a:schemeClr val="dk1"/>
            </a:solidFill>
            <a:prstDash val="solid"/>
            <a:round/>
            <a:headEnd type="none" w="sm" len="sm"/>
            <a:tailEnd type="stealth" w="med" len="med"/>
          </a:ln>
        </p:spPr>
      </p:cxnSp>
      <p:cxnSp>
        <p:nvCxnSpPr>
          <p:cNvPr id="11" name="Google Shape;179;p27">
            <a:extLst>
              <a:ext uri="{FF2B5EF4-FFF2-40B4-BE49-F238E27FC236}">
                <a16:creationId xmlns:a16="http://schemas.microsoft.com/office/drawing/2014/main" id="{75DE5385-A0C8-754F-BF53-8F6D73EDA0CD}"/>
              </a:ext>
            </a:extLst>
          </p:cNvPr>
          <p:cNvCxnSpPr/>
          <p:nvPr/>
        </p:nvCxnSpPr>
        <p:spPr>
          <a:xfrm rot="10800000">
            <a:off x="6257239" y="3099662"/>
            <a:ext cx="0" cy="353233"/>
          </a:xfrm>
          <a:prstGeom prst="straightConnector1">
            <a:avLst/>
          </a:prstGeom>
          <a:noFill/>
          <a:ln w="38100" cap="flat" cmpd="sng">
            <a:solidFill>
              <a:schemeClr val="dk1"/>
            </a:solidFill>
            <a:prstDash val="solid"/>
            <a:round/>
            <a:headEnd type="stealth" w="med" len="med"/>
            <a:tailEnd type="none" w="sm" len="sm"/>
          </a:ln>
        </p:spPr>
      </p:cxnSp>
      <p:sp>
        <p:nvSpPr>
          <p:cNvPr id="12" name="Google Shape;180;p27">
            <a:extLst>
              <a:ext uri="{FF2B5EF4-FFF2-40B4-BE49-F238E27FC236}">
                <a16:creationId xmlns:a16="http://schemas.microsoft.com/office/drawing/2014/main" id="{09CED478-38FB-704B-822D-CC79330396B4}"/>
              </a:ext>
            </a:extLst>
          </p:cNvPr>
          <p:cNvSpPr txBox="1"/>
          <p:nvPr/>
        </p:nvSpPr>
        <p:spPr>
          <a:xfrm>
            <a:off x="5792259" y="2691623"/>
            <a:ext cx="954514" cy="40006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dirty="0">
                <a:solidFill>
                  <a:srgbClr val="000000"/>
                </a:solidFill>
                <a:latin typeface="Courier New"/>
                <a:ea typeface="Courier New"/>
                <a:cs typeface="Courier New"/>
                <a:sym typeface="Courier New"/>
              </a:rPr>
              <a:t>load</a:t>
            </a:r>
            <a:endParaRPr sz="2000" b="1" i="0" u="none" strike="noStrike" cap="none" dirty="0">
              <a:solidFill>
                <a:srgbClr val="000000"/>
              </a:solidFill>
              <a:latin typeface="Courier New"/>
              <a:ea typeface="Courier New"/>
              <a:cs typeface="Courier New"/>
              <a:sym typeface="Courier New"/>
            </a:endParaRPr>
          </a:p>
        </p:txBody>
      </p:sp>
      <p:sp>
        <p:nvSpPr>
          <p:cNvPr id="13" name="Google Shape;181;p27">
            <a:extLst>
              <a:ext uri="{FF2B5EF4-FFF2-40B4-BE49-F238E27FC236}">
                <a16:creationId xmlns:a16="http://schemas.microsoft.com/office/drawing/2014/main" id="{EFB3338D-96B0-FB40-A3D4-E32CB04F1EB5}"/>
              </a:ext>
            </a:extLst>
          </p:cNvPr>
          <p:cNvSpPr txBox="1"/>
          <p:nvPr/>
        </p:nvSpPr>
        <p:spPr>
          <a:xfrm>
            <a:off x="4572000" y="3626510"/>
            <a:ext cx="674837" cy="34276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in</a:t>
            </a:r>
            <a:endParaRPr sz="2000" b="1" i="0" u="none" strike="noStrike" cap="none">
              <a:solidFill>
                <a:srgbClr val="000000"/>
              </a:solidFill>
              <a:latin typeface="Courier New"/>
              <a:ea typeface="Courier New"/>
              <a:cs typeface="Courier New"/>
              <a:sym typeface="Courier New"/>
            </a:endParaRPr>
          </a:p>
        </p:txBody>
      </p:sp>
      <p:sp>
        <p:nvSpPr>
          <p:cNvPr id="14" name="Google Shape;182;p27">
            <a:extLst>
              <a:ext uri="{FF2B5EF4-FFF2-40B4-BE49-F238E27FC236}">
                <a16:creationId xmlns:a16="http://schemas.microsoft.com/office/drawing/2014/main" id="{2ACC06F8-B3AE-034B-95DF-CDEDF417AE7C}"/>
              </a:ext>
            </a:extLst>
          </p:cNvPr>
          <p:cNvSpPr txBox="1"/>
          <p:nvPr/>
        </p:nvSpPr>
        <p:spPr>
          <a:xfrm>
            <a:off x="7314857" y="3587536"/>
            <a:ext cx="674837" cy="34276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out</a:t>
            </a:r>
            <a:endParaRPr sz="2000" b="1" i="0" u="none" strike="noStrike" cap="none">
              <a:solidFill>
                <a:srgbClr val="000000"/>
              </a:solidFill>
              <a:latin typeface="Courier New"/>
              <a:ea typeface="Courier New"/>
              <a:cs typeface="Courier New"/>
              <a:sym typeface="Courier New"/>
            </a:endParaRPr>
          </a:p>
        </p:txBody>
      </p:sp>
      <mc:AlternateContent xmlns:mc="http://schemas.openxmlformats.org/markup-compatibility/2006">
        <mc:Choice xmlns:we="http://schemas.microsoft.com/office/webextensions/webextension/2010/11" xmlns:pca="http://schemas.microsoft.com/office/powerpoint/2013/contentapp" Requires="we pca">
          <p:graphicFrame>
            <p:nvGraphicFramePr>
              <p:cNvPr id="2" name="Add-in" descr="Add-in content for Poll Everywhere.">
                <a:extLst>
                  <a:ext uri="{FF2B5EF4-FFF2-40B4-BE49-F238E27FC236}">
                    <a16:creationId xmlns:a16="http://schemas.microsoft.com/office/drawing/2014/main" id="{1AF75DA4-0418-0104-202E-54ADB95ED919}"/>
                  </a:ext>
                </a:extLst>
              </p:cNvPr>
              <p:cNvGraphicFramePr>
                <a:graphicFrameLocks noGrp="1"/>
              </p:cNvGraphicFramePr>
              <p:nvPr>
                <p:extLst>
                  <p:ext uri="{D42A27DB-BD31-4B8C-83A1-F6EECF244321}">
                    <p14:modId xmlns:p14="http://schemas.microsoft.com/office/powerpoint/2010/main" val="3426320273"/>
                  </p:ext>
                </p:extLst>
              </p:nvPr>
            </p:nvGraphicFramePr>
            <p:xfrm>
              <a:off x="-1" y="235670"/>
              <a:ext cx="9144001" cy="6631757"/>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2" name="Add-in" descr="Add-in content for Poll Everywhere.">
                <a:extLst>
                  <a:ext uri="{FF2B5EF4-FFF2-40B4-BE49-F238E27FC236}">
                    <a16:creationId xmlns:a16="http://schemas.microsoft.com/office/drawing/2014/main" id="{1AF75DA4-0418-0104-202E-54ADB95ED919}"/>
                  </a:ext>
                </a:extLst>
              </p:cNvPr>
              <p:cNvPicPr>
                <a:picLocks noGrp="1" noRot="1" noChangeAspect="1" noMove="1" noResize="1" noEditPoints="1" noAdjustHandles="1" noChangeArrowheads="1" noChangeShapeType="1"/>
              </p:cNvPicPr>
              <p:nvPr/>
            </p:nvPicPr>
            <p:blipFill>
              <a:blip r:embed="rId4"/>
              <a:stretch>
                <a:fillRect/>
              </a:stretch>
            </p:blipFill>
            <p:spPr>
              <a:xfrm>
                <a:off x="-1" y="235670"/>
                <a:ext cx="9144001" cy="6631757"/>
              </a:xfrm>
              <a:prstGeom prst="rect">
                <a:avLst/>
              </a:prstGeom>
            </p:spPr>
          </p:pic>
        </mc:Fallback>
      </mc:AlternateContent>
    </p:spTree>
    <p:extLst>
      <p:ext uri="{BB962C8B-B14F-4D97-AF65-F5344CB8AC3E}">
        <p14:creationId xmlns:p14="http://schemas.microsoft.com/office/powerpoint/2010/main" val="1173981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Google Shape;50;p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Lecture Outline</a:t>
            </a:r>
            <a:endParaRPr/>
          </a:p>
        </p:txBody>
      </p:sp>
      <p:sp>
        <p:nvSpPr>
          <p:cNvPr id="51" name="Google Shape;51;p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b="1" dirty="0">
                <a:solidFill>
                  <a:srgbClr val="4B2A85"/>
                </a:solidFill>
              </a:rPr>
              <a:t>Bloom’s Taxonomy</a:t>
            </a:r>
          </a:p>
          <a:p>
            <a:pPr marL="640080" lvl="1" indent="-283464" algn="l" rtl="0">
              <a:lnSpc>
                <a:spcPct val="110000"/>
              </a:lnSpc>
              <a:spcBef>
                <a:spcPts val="24"/>
              </a:spcBef>
              <a:spcAft>
                <a:spcPts val="0"/>
              </a:spcAft>
              <a:buSzPts val="2420"/>
              <a:buChar char="▪"/>
            </a:pPr>
            <a:r>
              <a:rPr lang="en-US" b="1" dirty="0">
                <a:solidFill>
                  <a:srgbClr val="4B2A85"/>
                </a:solidFill>
              </a:rPr>
              <a:t>Applying Higher Levels of Cognition to Learning</a:t>
            </a:r>
          </a:p>
          <a:p>
            <a:pPr marL="640080" lvl="1" indent="-283464" algn="l" rtl="0">
              <a:lnSpc>
                <a:spcPct val="110000"/>
              </a:lnSpc>
              <a:spcBef>
                <a:spcPts val="24"/>
              </a:spcBef>
              <a:spcAft>
                <a:spcPts val="0"/>
              </a:spcAft>
              <a:buSzPts val="2420"/>
              <a:buChar char="▪"/>
            </a:pPr>
            <a:endParaRPr lang="en-US" dirty="0">
              <a:solidFill>
                <a:schemeClr val="tx1"/>
              </a:solidFill>
            </a:endParaRPr>
          </a:p>
          <a:p>
            <a:pPr marL="347472" lvl="0" indent="-347472" algn="l" rtl="0">
              <a:lnSpc>
                <a:spcPct val="110000"/>
              </a:lnSpc>
              <a:spcBef>
                <a:spcPts val="440"/>
              </a:spcBef>
              <a:spcAft>
                <a:spcPts val="0"/>
              </a:spcAft>
              <a:buSzPts val="2080"/>
              <a:buChar char="❖"/>
            </a:pPr>
            <a:r>
              <a:rPr lang="en-US" dirty="0">
                <a:solidFill>
                  <a:schemeClr val="tx1"/>
                </a:solidFill>
              </a:rPr>
              <a:t>Storing Data: The Bit</a:t>
            </a:r>
          </a:p>
          <a:p>
            <a:pPr marL="640080" lvl="1" indent="-283464" algn="l" rtl="0">
              <a:lnSpc>
                <a:spcPct val="110000"/>
              </a:lnSpc>
              <a:spcBef>
                <a:spcPts val="24"/>
              </a:spcBef>
              <a:spcAft>
                <a:spcPts val="0"/>
              </a:spcAft>
              <a:buSzPts val="2420"/>
              <a:buChar char="▪"/>
            </a:pPr>
            <a:r>
              <a:rPr lang="en-US" dirty="0">
                <a:solidFill>
                  <a:schemeClr val="tx1"/>
                </a:solidFill>
              </a:rPr>
              <a:t>Bit Overview and Implementation</a:t>
            </a:r>
          </a:p>
          <a:p>
            <a:pPr marL="640080" lvl="1" indent="-283464" algn="l" rtl="0">
              <a:lnSpc>
                <a:spcPct val="110000"/>
              </a:lnSpc>
              <a:spcBef>
                <a:spcPts val="24"/>
              </a:spcBef>
              <a:spcAft>
                <a:spcPts val="0"/>
              </a:spcAft>
              <a:buSzPts val="2420"/>
              <a:buChar char="▪"/>
            </a:pPr>
            <a:endParaRPr lang="en-US" dirty="0">
              <a:solidFill>
                <a:schemeClr val="tx1"/>
              </a:solidFill>
            </a:endParaRPr>
          </a:p>
          <a:p>
            <a:pPr marL="347472" lvl="0" indent="-347472" algn="l" rtl="0">
              <a:lnSpc>
                <a:spcPct val="110000"/>
              </a:lnSpc>
              <a:spcBef>
                <a:spcPts val="440"/>
              </a:spcBef>
              <a:spcAft>
                <a:spcPts val="0"/>
              </a:spcAft>
              <a:buSzPts val="2080"/>
              <a:buChar char="❖"/>
            </a:pPr>
            <a:r>
              <a:rPr lang="en-US" dirty="0">
                <a:solidFill>
                  <a:schemeClr val="tx1"/>
                </a:solidFill>
              </a:rPr>
              <a:t>Representing and Building Memory</a:t>
            </a:r>
          </a:p>
          <a:p>
            <a:pPr marL="640080" lvl="1" indent="-283464" algn="l" rtl="0">
              <a:lnSpc>
                <a:spcPct val="110000"/>
              </a:lnSpc>
              <a:spcBef>
                <a:spcPts val="24"/>
              </a:spcBef>
              <a:spcAft>
                <a:spcPts val="0"/>
              </a:spcAft>
              <a:buSzPts val="2420"/>
              <a:buChar char="▪"/>
            </a:pPr>
            <a:r>
              <a:rPr lang="en-US" dirty="0">
                <a:solidFill>
                  <a:schemeClr val="tx1"/>
                </a:solidFill>
              </a:rPr>
              <a:t>Array Abstraction, Building From the Bit</a:t>
            </a:r>
          </a:p>
          <a:p>
            <a:pPr marL="640080" lvl="1" indent="-283464" algn="l" rtl="0">
              <a:lnSpc>
                <a:spcPct val="110000"/>
              </a:lnSpc>
              <a:spcBef>
                <a:spcPts val="24"/>
              </a:spcBef>
              <a:spcAft>
                <a:spcPts val="0"/>
              </a:spcAft>
              <a:buSzPts val="2420"/>
              <a:buChar char="▪"/>
            </a:pPr>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Program Counter (PC) Overview</a:t>
            </a:r>
          </a:p>
          <a:p>
            <a:pPr marL="640080" lvl="1" indent="-283464" algn="l" rtl="0">
              <a:lnSpc>
                <a:spcPct val="110000"/>
              </a:lnSpc>
              <a:spcBef>
                <a:spcPts val="24"/>
              </a:spcBef>
              <a:spcAft>
                <a:spcPts val="0"/>
              </a:spcAft>
              <a:buSzPts val="2420"/>
              <a:buChar char="▪"/>
            </a:pPr>
            <a:r>
              <a:rPr lang="en-US" dirty="0">
                <a:solidFill>
                  <a:schemeClr val="tx1"/>
                </a:solidFill>
              </a:rPr>
              <a:t>Control Flow of Computer Programs</a:t>
            </a:r>
          </a:p>
        </p:txBody>
      </p:sp>
      <p:sp>
        <p:nvSpPr>
          <p:cNvPr id="52" name="Google Shape;52;p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1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Implementing a Bit</a:t>
            </a:r>
            <a:endParaRPr/>
          </a:p>
        </p:txBody>
      </p:sp>
      <p:sp>
        <p:nvSpPr>
          <p:cNvPr id="188" name="Google Shape;188;p1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Bit Specification:</a:t>
            </a:r>
            <a:endParaRPr dirty="0"/>
          </a:p>
          <a:p>
            <a:pPr marL="0" lvl="0" indent="0" algn="l" rtl="0">
              <a:lnSpc>
                <a:spcPct val="110000"/>
              </a:lnSpc>
              <a:spcBef>
                <a:spcPts val="440"/>
              </a:spcBef>
              <a:spcAft>
                <a:spcPts val="0"/>
              </a:spcAft>
              <a:buSzPts val="2080"/>
              <a:buNone/>
            </a:pPr>
            <a:endParaRPr dirty="0"/>
          </a:p>
          <a:p>
            <a:pPr marL="347472" lvl="0" indent="-347472" algn="l" rtl="0">
              <a:lnSpc>
                <a:spcPct val="110000"/>
              </a:lnSpc>
              <a:spcBef>
                <a:spcPts val="440"/>
              </a:spcBef>
              <a:spcAft>
                <a:spcPts val="0"/>
              </a:spcAft>
              <a:buSzPts val="2080"/>
              <a:buChar char="❖"/>
            </a:pPr>
            <a:r>
              <a:rPr lang="en-US" dirty="0"/>
              <a:t>Exercise: fill in the connections to the gates to create a circuit diagram of Bit</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189" name="Google Shape;189;p1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20</a:t>
            </a:fld>
            <a:endParaRPr/>
          </a:p>
        </p:txBody>
      </p:sp>
      <p:sp>
        <p:nvSpPr>
          <p:cNvPr id="190" name="Google Shape;190;p14"/>
          <p:cNvSpPr txBox="1"/>
          <p:nvPr/>
        </p:nvSpPr>
        <p:spPr>
          <a:xfrm>
            <a:off x="1434353" y="1355793"/>
            <a:ext cx="9144000" cy="70788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if load(t-1)    out(t) = in(t-1)</a:t>
            </a:r>
            <a:endParaRPr sz="1400" b="1" i="0" u="none" strike="noStrike" cap="none">
              <a:solidFill>
                <a:schemeClr val="dk1"/>
              </a:solidFill>
              <a:latin typeface="Courier New"/>
              <a:ea typeface="Courier New"/>
              <a:cs typeface="Courier New"/>
              <a:sym typeface="Courier New"/>
            </a:endParaRPr>
          </a:p>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 else            out(t) = out(t-1)</a:t>
            </a:r>
            <a:endParaRPr sz="1400" b="1" i="0" u="none" strike="noStrike" cap="none">
              <a:solidFill>
                <a:schemeClr val="dk1"/>
              </a:solidFill>
              <a:latin typeface="Courier New"/>
              <a:ea typeface="Courier New"/>
              <a:cs typeface="Courier New"/>
              <a:sym typeface="Courier New"/>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0"/>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Implementing a Bit</a:t>
            </a:r>
            <a:endParaRPr/>
          </a:p>
        </p:txBody>
      </p:sp>
      <p:sp>
        <p:nvSpPr>
          <p:cNvPr id="196" name="Google Shape;196;p30"/>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Bit Specification:</a:t>
            </a:r>
            <a:endParaRPr dirty="0"/>
          </a:p>
          <a:p>
            <a:pPr marL="0" lvl="0" indent="0" algn="l" rtl="0">
              <a:lnSpc>
                <a:spcPct val="110000"/>
              </a:lnSpc>
              <a:spcBef>
                <a:spcPts val="440"/>
              </a:spcBef>
              <a:spcAft>
                <a:spcPts val="0"/>
              </a:spcAft>
              <a:buSzPts val="2080"/>
              <a:buNone/>
            </a:pPr>
            <a:endParaRPr dirty="0"/>
          </a:p>
          <a:p>
            <a:pPr marL="347472" lvl="0" indent="-347472" algn="l" rtl="0">
              <a:lnSpc>
                <a:spcPct val="110000"/>
              </a:lnSpc>
              <a:spcBef>
                <a:spcPts val="440"/>
              </a:spcBef>
              <a:spcAft>
                <a:spcPts val="0"/>
              </a:spcAft>
              <a:buSzPts val="2080"/>
              <a:buChar char="❖"/>
            </a:pPr>
            <a:r>
              <a:rPr lang="en-US" dirty="0"/>
              <a:t>Exercise: fill in the connections to the gates to create a circuit diagram of Bit</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197" name="Google Shape;197;p30"/>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21</a:t>
            </a:fld>
            <a:endParaRPr/>
          </a:p>
        </p:txBody>
      </p:sp>
      <p:pic>
        <p:nvPicPr>
          <p:cNvPr id="198" name="Google Shape;198;p30"/>
          <p:cNvPicPr preferRelativeResize="0"/>
          <p:nvPr/>
        </p:nvPicPr>
        <p:blipFill rotWithShape="1">
          <a:blip r:embed="rId3">
            <a:alphaModFix/>
          </a:blip>
          <a:srcRect/>
          <a:stretch/>
        </p:blipFill>
        <p:spPr>
          <a:xfrm>
            <a:off x="2021073" y="4147391"/>
            <a:ext cx="5117727" cy="2344849"/>
          </a:xfrm>
          <a:prstGeom prst="rect">
            <a:avLst/>
          </a:prstGeom>
          <a:noFill/>
          <a:ln>
            <a:noFill/>
          </a:ln>
        </p:spPr>
      </p:pic>
      <p:sp>
        <p:nvSpPr>
          <p:cNvPr id="199" name="Google Shape;199;p30"/>
          <p:cNvSpPr txBox="1"/>
          <p:nvPr/>
        </p:nvSpPr>
        <p:spPr>
          <a:xfrm>
            <a:off x="1434353" y="1355793"/>
            <a:ext cx="9144000" cy="70788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if load(t-1)    out(t) = in(t-1)</a:t>
            </a:r>
            <a:endParaRPr sz="1400" b="1" i="0" u="none" strike="noStrike" cap="none">
              <a:solidFill>
                <a:schemeClr val="dk1"/>
              </a:solidFill>
              <a:latin typeface="Courier New"/>
              <a:ea typeface="Courier New"/>
              <a:cs typeface="Courier New"/>
              <a:sym typeface="Courier New"/>
            </a:endParaRPr>
          </a:p>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 else            out(t) = out(t-1)</a:t>
            </a:r>
            <a:endParaRPr sz="1400" b="1" i="0" u="none" strike="noStrike" cap="none">
              <a:solidFill>
                <a:schemeClr val="dk1"/>
              </a:solidFill>
              <a:latin typeface="Courier New"/>
              <a:ea typeface="Courier New"/>
              <a:cs typeface="Courier New"/>
              <a:sym typeface="Courier New"/>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Google Shape;50;p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Lecture Outline</a:t>
            </a:r>
            <a:endParaRPr/>
          </a:p>
        </p:txBody>
      </p:sp>
      <p:sp>
        <p:nvSpPr>
          <p:cNvPr id="51" name="Google Shape;51;p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Bloom’s Taxonomy</a:t>
            </a:r>
          </a:p>
          <a:p>
            <a:pPr marL="640080" lvl="1" indent="-283464" algn="l" rtl="0">
              <a:lnSpc>
                <a:spcPct val="110000"/>
              </a:lnSpc>
              <a:spcBef>
                <a:spcPts val="24"/>
              </a:spcBef>
              <a:spcAft>
                <a:spcPts val="0"/>
              </a:spcAft>
              <a:buSzPts val="2420"/>
              <a:buChar char="▪"/>
            </a:pPr>
            <a:r>
              <a:rPr lang="en-US" dirty="0">
                <a:solidFill>
                  <a:schemeClr val="tx1"/>
                </a:solidFill>
              </a:rPr>
              <a:t>Applying Higher Levels of Cognition to Learning</a:t>
            </a:r>
          </a:p>
          <a:p>
            <a:pPr marL="640080" lvl="1" indent="-283464" algn="l" rtl="0">
              <a:lnSpc>
                <a:spcPct val="110000"/>
              </a:lnSpc>
              <a:spcBef>
                <a:spcPts val="24"/>
              </a:spcBef>
              <a:spcAft>
                <a:spcPts val="0"/>
              </a:spcAft>
              <a:buSzPts val="2420"/>
              <a:buChar char="▪"/>
            </a:pPr>
            <a:endParaRPr lang="en-US" dirty="0">
              <a:solidFill>
                <a:schemeClr val="tx1"/>
              </a:solidFill>
            </a:endParaRPr>
          </a:p>
          <a:p>
            <a:pPr marL="347472" lvl="0" indent="-347472" algn="l" rtl="0">
              <a:lnSpc>
                <a:spcPct val="110000"/>
              </a:lnSpc>
              <a:spcBef>
                <a:spcPts val="440"/>
              </a:spcBef>
              <a:spcAft>
                <a:spcPts val="0"/>
              </a:spcAft>
              <a:buSzPts val="2080"/>
              <a:buChar char="❖"/>
            </a:pPr>
            <a:r>
              <a:rPr lang="en-US" dirty="0">
                <a:solidFill>
                  <a:schemeClr val="tx1"/>
                </a:solidFill>
              </a:rPr>
              <a:t>Storing Data: The Bit</a:t>
            </a:r>
          </a:p>
          <a:p>
            <a:pPr marL="640080" lvl="1" indent="-283464" algn="l" rtl="0">
              <a:lnSpc>
                <a:spcPct val="110000"/>
              </a:lnSpc>
              <a:spcBef>
                <a:spcPts val="24"/>
              </a:spcBef>
              <a:spcAft>
                <a:spcPts val="0"/>
              </a:spcAft>
              <a:buSzPts val="2420"/>
              <a:buChar char="▪"/>
            </a:pPr>
            <a:r>
              <a:rPr lang="en-US" dirty="0">
                <a:solidFill>
                  <a:schemeClr val="tx1"/>
                </a:solidFill>
              </a:rPr>
              <a:t>Bit Overview and Implementation</a:t>
            </a:r>
          </a:p>
          <a:p>
            <a:pPr marL="640080" lvl="1" indent="-283464" algn="l" rtl="0">
              <a:lnSpc>
                <a:spcPct val="110000"/>
              </a:lnSpc>
              <a:spcBef>
                <a:spcPts val="24"/>
              </a:spcBef>
              <a:spcAft>
                <a:spcPts val="0"/>
              </a:spcAft>
              <a:buSzPts val="2420"/>
              <a:buChar char="▪"/>
            </a:pPr>
            <a:endParaRPr lang="en-US" dirty="0">
              <a:solidFill>
                <a:schemeClr val="tx1"/>
              </a:solidFill>
            </a:endParaRPr>
          </a:p>
          <a:p>
            <a:pPr marL="347472" lvl="0" indent="-347472" algn="l" rtl="0">
              <a:lnSpc>
                <a:spcPct val="110000"/>
              </a:lnSpc>
              <a:spcBef>
                <a:spcPts val="440"/>
              </a:spcBef>
              <a:spcAft>
                <a:spcPts val="0"/>
              </a:spcAft>
              <a:buSzPts val="2080"/>
              <a:buChar char="❖"/>
            </a:pPr>
            <a:r>
              <a:rPr lang="en-US" b="1" dirty="0">
                <a:solidFill>
                  <a:srgbClr val="4B2A85"/>
                </a:solidFill>
              </a:rPr>
              <a:t>Representing and Building Memory</a:t>
            </a:r>
          </a:p>
          <a:p>
            <a:pPr marL="640080" lvl="1" indent="-283464" algn="l" rtl="0">
              <a:lnSpc>
                <a:spcPct val="110000"/>
              </a:lnSpc>
              <a:spcBef>
                <a:spcPts val="24"/>
              </a:spcBef>
              <a:spcAft>
                <a:spcPts val="0"/>
              </a:spcAft>
              <a:buSzPts val="2420"/>
              <a:buChar char="▪"/>
            </a:pPr>
            <a:r>
              <a:rPr lang="en-US" b="1" dirty="0">
                <a:solidFill>
                  <a:srgbClr val="4B2A85"/>
                </a:solidFill>
              </a:rPr>
              <a:t>Array Abstraction, Building From the Bit</a:t>
            </a:r>
          </a:p>
          <a:p>
            <a:pPr marL="640080" lvl="1" indent="-283464" algn="l" rtl="0">
              <a:lnSpc>
                <a:spcPct val="110000"/>
              </a:lnSpc>
              <a:spcBef>
                <a:spcPts val="24"/>
              </a:spcBef>
              <a:spcAft>
                <a:spcPts val="0"/>
              </a:spcAft>
              <a:buSzPts val="2420"/>
              <a:buChar char="▪"/>
            </a:pPr>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Program Counter (PC) Overview</a:t>
            </a:r>
          </a:p>
          <a:p>
            <a:pPr marL="640080" lvl="1" indent="-283464" algn="l" rtl="0">
              <a:lnSpc>
                <a:spcPct val="110000"/>
              </a:lnSpc>
              <a:spcBef>
                <a:spcPts val="24"/>
              </a:spcBef>
              <a:spcAft>
                <a:spcPts val="0"/>
              </a:spcAft>
              <a:buSzPts val="2420"/>
              <a:buChar char="▪"/>
            </a:pPr>
            <a:r>
              <a:rPr lang="en-US" dirty="0">
                <a:solidFill>
                  <a:schemeClr val="tx1"/>
                </a:solidFill>
              </a:rPr>
              <a:t>Control Flow of Computer Programs</a:t>
            </a:r>
          </a:p>
        </p:txBody>
      </p:sp>
      <p:sp>
        <p:nvSpPr>
          <p:cNvPr id="52" name="Google Shape;52;p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22</a:t>
            </a:fld>
            <a:endParaRPr/>
          </a:p>
        </p:txBody>
      </p:sp>
    </p:spTree>
    <p:extLst>
      <p:ext uri="{BB962C8B-B14F-4D97-AF65-F5344CB8AC3E}">
        <p14:creationId xmlns:p14="http://schemas.microsoft.com/office/powerpoint/2010/main" val="19613290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15"/>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Memory Representation</a:t>
            </a:r>
            <a:endParaRPr dirty="0"/>
          </a:p>
        </p:txBody>
      </p:sp>
      <p:sp>
        <p:nvSpPr>
          <p:cNvPr id="212" name="Google Shape;212;p15"/>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Memory can be abstracted as one huge array</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b="1" dirty="0"/>
              <a:t>Addresses</a:t>
            </a:r>
            <a:r>
              <a:rPr lang="en-US" dirty="0"/>
              <a:t> are indices into different memory slots</a:t>
            </a:r>
            <a:endParaRPr dirty="0"/>
          </a:p>
          <a:p>
            <a:pPr marL="640080" lvl="1" indent="-283464" algn="l" rtl="0">
              <a:lnSpc>
                <a:spcPct val="110000"/>
              </a:lnSpc>
              <a:spcBef>
                <a:spcPts val="24"/>
              </a:spcBef>
              <a:spcAft>
                <a:spcPts val="0"/>
              </a:spcAft>
              <a:buSzPts val="2420"/>
              <a:buChar char="▪"/>
            </a:pPr>
            <a:r>
              <a:rPr lang="en-US" dirty="0"/>
              <a:t>The width of an address is fixed for the system</a:t>
            </a:r>
            <a:endParaRPr dirty="0"/>
          </a:p>
          <a:p>
            <a:pPr marL="640080" lvl="1" indent="-283464" algn="l" rtl="0">
              <a:lnSpc>
                <a:spcPct val="110000"/>
              </a:lnSpc>
              <a:spcBef>
                <a:spcPts val="24"/>
              </a:spcBef>
              <a:spcAft>
                <a:spcPts val="0"/>
              </a:spcAft>
              <a:buSzPts val="2420"/>
              <a:buChar char="▪"/>
            </a:pPr>
            <a:r>
              <a:rPr lang="en-US" dirty="0"/>
              <a:t>The nand2tetris project will use 16-bit addresses</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Each </a:t>
            </a:r>
            <a:r>
              <a:rPr lang="en-US" b="1" dirty="0"/>
              <a:t>value</a:t>
            </a:r>
            <a:r>
              <a:rPr lang="en-US" dirty="0"/>
              <a:t> in memory takes up a fixed width</a:t>
            </a:r>
            <a:endParaRPr dirty="0"/>
          </a:p>
          <a:p>
            <a:pPr marL="640080" lvl="1" indent="-283464" algn="l" rtl="0">
              <a:lnSpc>
                <a:spcPct val="110000"/>
              </a:lnSpc>
              <a:spcBef>
                <a:spcPts val="24"/>
              </a:spcBef>
              <a:spcAft>
                <a:spcPts val="0"/>
              </a:spcAft>
              <a:buSzPts val="2420"/>
              <a:buChar char="▪"/>
            </a:pPr>
            <a:r>
              <a:rPr lang="en-US" dirty="0"/>
              <a:t>Not the same as address width</a:t>
            </a:r>
            <a:endParaRPr dirty="0"/>
          </a:p>
          <a:p>
            <a:pPr marL="640080" lvl="1" indent="-283464" algn="l" rtl="0">
              <a:lnSpc>
                <a:spcPct val="110000"/>
              </a:lnSpc>
              <a:spcBef>
                <a:spcPts val="24"/>
              </a:spcBef>
              <a:spcAft>
                <a:spcPts val="0"/>
              </a:spcAft>
              <a:buSzPts val="2420"/>
              <a:buChar char="▪"/>
            </a:pPr>
            <a:r>
              <a:rPr lang="en-US" dirty="0"/>
              <a:t>The nand2tetris project uses 16-bit slots (values) in memory</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213" name="Google Shape;213;p15"/>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23</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2">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2">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32"/>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Memory Representation</a:t>
            </a:r>
            <a:endParaRPr dirty="0"/>
          </a:p>
        </p:txBody>
      </p:sp>
      <p:sp>
        <p:nvSpPr>
          <p:cNvPr id="219" name="Google Shape;219;p32"/>
          <p:cNvSpPr txBox="1">
            <a:spLocks noGrp="1"/>
          </p:cNvSpPr>
          <p:nvPr>
            <p:ph type="body" idx="1"/>
          </p:nvPr>
        </p:nvSpPr>
        <p:spPr>
          <a:xfrm>
            <a:off x="396875" y="1362075"/>
            <a:ext cx="8572954"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dirty="0"/>
              <a:t>Can read and write to memory by specifying an address</a:t>
            </a:r>
            <a:endParaRPr dirty="0"/>
          </a:p>
          <a:p>
            <a:pPr marL="640080" lvl="1" indent="-283464" algn="l" rtl="0">
              <a:lnSpc>
                <a:spcPct val="110000"/>
              </a:lnSpc>
              <a:spcBef>
                <a:spcPts val="24"/>
              </a:spcBef>
              <a:spcAft>
                <a:spcPts val="0"/>
              </a:spcAft>
              <a:buSzPts val="2420"/>
              <a:buChar char="▪"/>
            </a:pPr>
            <a:r>
              <a:rPr lang="en-US" dirty="0"/>
              <a:t>More details next week</a:t>
            </a:r>
            <a:endParaRPr dirty="0"/>
          </a:p>
          <a:p>
            <a:pPr marL="640080" lvl="1" indent="-129794" algn="l" rtl="0">
              <a:lnSpc>
                <a:spcPct val="110000"/>
              </a:lnSpc>
              <a:spcBef>
                <a:spcPts val="24"/>
              </a:spcBef>
              <a:spcAft>
                <a:spcPts val="0"/>
              </a:spcAft>
              <a:buSzPts val="2420"/>
              <a:buNone/>
            </a:pPr>
            <a:endParaRPr dirty="0"/>
          </a:p>
          <a:p>
            <a:pPr marL="347472" lvl="0" indent="-347472" algn="l" rtl="0">
              <a:lnSpc>
                <a:spcPct val="110000"/>
              </a:lnSpc>
              <a:spcBef>
                <a:spcPts val="440"/>
              </a:spcBef>
              <a:spcAft>
                <a:spcPts val="0"/>
              </a:spcAft>
              <a:buSzPts val="2080"/>
              <a:buChar char="❖"/>
            </a:pPr>
            <a:r>
              <a:rPr lang="en-US" dirty="0"/>
              <a:t>Example: </a:t>
            </a:r>
            <a:r>
              <a:rPr lang="en-US" b="1" dirty="0">
                <a:latin typeface="Courier New"/>
                <a:ea typeface="Courier New"/>
                <a:cs typeface="Courier New"/>
                <a:sym typeface="Courier New"/>
              </a:rPr>
              <a:t>x = memory[01...00]</a:t>
            </a:r>
            <a:endParaRPr dirty="0"/>
          </a:p>
          <a:p>
            <a:pPr marL="640080" lvl="1" indent="-283464" algn="l" rtl="0">
              <a:lnSpc>
                <a:spcPct val="110000"/>
              </a:lnSpc>
              <a:spcBef>
                <a:spcPts val="24"/>
              </a:spcBef>
              <a:spcAft>
                <a:spcPts val="0"/>
              </a:spcAft>
              <a:buSzPts val="2420"/>
              <a:buChar char="▪"/>
            </a:pPr>
            <a:r>
              <a:rPr lang="en-US" dirty="0"/>
              <a:t>Reads the value in memory at address </a:t>
            </a:r>
            <a:r>
              <a:rPr lang="en-US" b="1" dirty="0">
                <a:latin typeface="Courier New"/>
                <a:ea typeface="Courier New"/>
                <a:cs typeface="Courier New"/>
                <a:sym typeface="Courier New"/>
              </a:rPr>
              <a:t>01...00</a:t>
            </a:r>
            <a:r>
              <a:rPr lang="en-US" dirty="0"/>
              <a:t> and stores it in </a:t>
            </a:r>
            <a:r>
              <a:rPr lang="en-US" b="1" dirty="0">
                <a:latin typeface="Courier New"/>
                <a:ea typeface="Courier New"/>
                <a:cs typeface="Courier New"/>
                <a:sym typeface="Courier New"/>
              </a:rPr>
              <a:t>x</a:t>
            </a:r>
            <a:endParaRPr dirty="0"/>
          </a:p>
          <a:p>
            <a:pPr marL="640080" lvl="1" indent="-129794" algn="l" rtl="0">
              <a:lnSpc>
                <a:spcPct val="110000"/>
              </a:lnSpc>
              <a:spcBef>
                <a:spcPts val="24"/>
              </a:spcBef>
              <a:spcAft>
                <a:spcPts val="0"/>
              </a:spcAft>
              <a:buSzPts val="2420"/>
              <a:buNone/>
            </a:pPr>
            <a:endParaRPr dirty="0"/>
          </a:p>
          <a:p>
            <a:pPr marL="347472" lvl="0" indent="-347472" algn="l" rtl="0">
              <a:lnSpc>
                <a:spcPct val="110000"/>
              </a:lnSpc>
              <a:spcBef>
                <a:spcPts val="440"/>
              </a:spcBef>
              <a:spcAft>
                <a:spcPts val="0"/>
              </a:spcAft>
              <a:buSzPts val="2080"/>
              <a:buChar char="❖"/>
            </a:pPr>
            <a:r>
              <a:rPr lang="en-US" dirty="0"/>
              <a:t>Example: </a:t>
            </a:r>
            <a:r>
              <a:rPr lang="en-US" b="1" dirty="0">
                <a:latin typeface="Courier New"/>
                <a:ea typeface="Courier New"/>
                <a:cs typeface="Courier New"/>
                <a:sym typeface="Courier New"/>
              </a:rPr>
              <a:t>memory[01...00] = 7</a:t>
            </a:r>
            <a:endParaRPr dirty="0"/>
          </a:p>
          <a:p>
            <a:pPr marL="640080" lvl="1" indent="-283464" algn="l" rtl="0">
              <a:lnSpc>
                <a:spcPct val="110000"/>
              </a:lnSpc>
              <a:spcBef>
                <a:spcPts val="24"/>
              </a:spcBef>
              <a:spcAft>
                <a:spcPts val="0"/>
              </a:spcAft>
              <a:buSzPts val="2420"/>
              <a:buChar char="▪"/>
            </a:pPr>
            <a:r>
              <a:rPr lang="en-US" dirty="0"/>
              <a:t>Writes the value 7 in the memory slot at address </a:t>
            </a:r>
            <a:r>
              <a:rPr lang="en-US" b="1" dirty="0">
                <a:latin typeface="Courier New"/>
                <a:ea typeface="Courier New"/>
                <a:cs typeface="Courier New"/>
                <a:sym typeface="Courier New"/>
              </a:rPr>
              <a:t>01...00</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220" name="Google Shape;220;p32"/>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24</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9">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19">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16"/>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Building Memory: Register</a:t>
            </a:r>
            <a:endParaRPr/>
          </a:p>
        </p:txBody>
      </p:sp>
      <p:sp>
        <p:nvSpPr>
          <p:cNvPr id="233" name="Google Shape;233;p16"/>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Bits store a single value (0 or 1)</a:t>
            </a:r>
            <a:endParaRPr dirty="0"/>
          </a:p>
          <a:p>
            <a:pPr marL="640080" lvl="1" indent="-283464" algn="l" rtl="0">
              <a:lnSpc>
                <a:spcPct val="110000"/>
              </a:lnSpc>
              <a:spcBef>
                <a:spcPts val="24"/>
              </a:spcBef>
              <a:spcAft>
                <a:spcPts val="0"/>
              </a:spcAft>
              <a:buSzPts val="2420"/>
              <a:buChar char="▪"/>
            </a:pPr>
            <a:r>
              <a:rPr lang="en-US" dirty="0"/>
              <a:t>In memory, we need to store 16-bit values</a:t>
            </a:r>
            <a:endParaRPr dirty="0"/>
          </a:p>
          <a:p>
            <a:pPr marL="356616" lvl="1" indent="0" algn="l" rtl="0">
              <a:lnSpc>
                <a:spcPct val="110000"/>
              </a:lnSpc>
              <a:spcBef>
                <a:spcPts val="24"/>
              </a:spcBef>
              <a:spcAft>
                <a:spcPts val="0"/>
              </a:spcAft>
              <a:buSzPts val="2420"/>
              <a:buNone/>
            </a:pPr>
            <a:endParaRPr dirty="0"/>
          </a:p>
          <a:p>
            <a:pPr marL="347472" lvl="0" indent="-347472" algn="l" rtl="0">
              <a:lnSpc>
                <a:spcPct val="110000"/>
              </a:lnSpc>
              <a:spcBef>
                <a:spcPts val="440"/>
              </a:spcBef>
              <a:spcAft>
                <a:spcPts val="0"/>
              </a:spcAft>
              <a:buSzPts val="2080"/>
              <a:buFont typeface="Noto Sans Symbols"/>
              <a:buChar char="❖"/>
            </a:pPr>
            <a:r>
              <a:rPr lang="en-US" dirty="0"/>
              <a:t>Registers are conceptually the same as a Bit</a:t>
            </a:r>
            <a:endParaRPr dirty="0"/>
          </a:p>
          <a:p>
            <a:pPr marL="640080" lvl="1" indent="-283464" algn="l" rtl="0">
              <a:lnSpc>
                <a:spcPct val="110000"/>
              </a:lnSpc>
              <a:spcBef>
                <a:spcPts val="24"/>
              </a:spcBef>
              <a:spcAft>
                <a:spcPts val="0"/>
              </a:spcAft>
              <a:buSzPts val="2420"/>
              <a:buChar char="▪"/>
            </a:pPr>
            <a:r>
              <a:rPr lang="en-US" dirty="0"/>
              <a:t>Allows us to store and change 16-bit values</a:t>
            </a:r>
            <a:endParaRPr dirty="0"/>
          </a:p>
          <a:p>
            <a:pPr marL="640080" lvl="1" indent="-283464" algn="l" rtl="0">
              <a:lnSpc>
                <a:spcPct val="110000"/>
              </a:lnSpc>
              <a:spcBef>
                <a:spcPts val="24"/>
              </a:spcBef>
              <a:spcAft>
                <a:spcPts val="0"/>
              </a:spcAft>
              <a:buSzPts val="2420"/>
              <a:buChar char="▪"/>
            </a:pPr>
            <a:r>
              <a:rPr lang="en-US" dirty="0"/>
              <a:t>Groups together 16 individual bits that share a load signal</a:t>
            </a:r>
            <a:endParaRPr dirty="0"/>
          </a:p>
          <a:p>
            <a:pPr marL="356616" lvl="1" indent="0" algn="l" rtl="0">
              <a:lnSpc>
                <a:spcPct val="110000"/>
              </a:lnSpc>
              <a:spcBef>
                <a:spcPts val="24"/>
              </a:spcBef>
              <a:spcAft>
                <a:spcPts val="0"/>
              </a:spcAft>
              <a:buSzPts val="2420"/>
              <a:buNone/>
            </a:pPr>
            <a:endParaRPr sz="500" dirty="0"/>
          </a:p>
          <a:p>
            <a:pPr marL="0" lvl="0" indent="0" algn="l" rtl="0">
              <a:lnSpc>
                <a:spcPct val="110000"/>
              </a:lnSpc>
              <a:spcBef>
                <a:spcPts val="440"/>
              </a:spcBef>
              <a:spcAft>
                <a:spcPts val="0"/>
              </a:spcAft>
              <a:buSzPts val="2080"/>
              <a:buNone/>
            </a:pPr>
            <a:r>
              <a:rPr lang="en-US" sz="2000" dirty="0">
                <a:latin typeface="Courier New"/>
                <a:ea typeface="Courier New"/>
                <a:cs typeface="Courier New"/>
                <a:sym typeface="Courier New"/>
              </a:rPr>
              <a:t>	// if (load(t-1)): out(t) = in(t-1)</a:t>
            </a:r>
            <a:endParaRPr sz="2000" dirty="0"/>
          </a:p>
          <a:p>
            <a:pPr marL="0" lvl="0" indent="0" algn="l" rtl="0">
              <a:lnSpc>
                <a:spcPct val="110000"/>
              </a:lnSpc>
              <a:spcBef>
                <a:spcPts val="440"/>
              </a:spcBef>
              <a:spcAft>
                <a:spcPts val="0"/>
              </a:spcAft>
              <a:buSzPts val="2080"/>
              <a:buNone/>
            </a:pPr>
            <a:r>
              <a:rPr lang="en-US" sz="2000" dirty="0">
                <a:latin typeface="Courier New"/>
                <a:ea typeface="Courier New"/>
                <a:cs typeface="Courier New"/>
                <a:sym typeface="Courier New"/>
              </a:rPr>
              <a:t>	//           else: out(t) = out(t-1)</a:t>
            </a:r>
            <a:endParaRPr sz="2000" dirty="0"/>
          </a:p>
          <a:p>
            <a:pPr marL="0" lvl="0" indent="0" algn="l" rtl="0">
              <a:lnSpc>
                <a:spcPct val="110000"/>
              </a:lnSpc>
              <a:spcBef>
                <a:spcPts val="440"/>
              </a:spcBef>
              <a:spcAft>
                <a:spcPts val="0"/>
              </a:spcAft>
              <a:buSzPts val="2080"/>
              <a:buNone/>
            </a:pPr>
            <a:r>
              <a:rPr lang="en-US" sz="2000" b="1" dirty="0">
                <a:latin typeface="Courier New"/>
                <a:ea typeface="Courier New"/>
                <a:cs typeface="Courier New"/>
                <a:sym typeface="Courier New"/>
              </a:rPr>
              <a:t>	CHIP</a:t>
            </a:r>
            <a:r>
              <a:rPr lang="en-US" sz="2000" dirty="0">
                <a:latin typeface="Courier New"/>
                <a:ea typeface="Courier New"/>
                <a:cs typeface="Courier New"/>
                <a:sym typeface="Courier New"/>
              </a:rPr>
              <a:t> Register {</a:t>
            </a:r>
            <a:endParaRPr sz="2000" dirty="0"/>
          </a:p>
          <a:p>
            <a:pPr marL="0" lvl="0" indent="0" algn="l" rtl="0">
              <a:lnSpc>
                <a:spcPct val="110000"/>
              </a:lnSpc>
              <a:spcBef>
                <a:spcPts val="440"/>
              </a:spcBef>
              <a:spcAft>
                <a:spcPts val="0"/>
              </a:spcAft>
              <a:buSzPts val="2080"/>
              <a:buNone/>
            </a:pPr>
            <a:r>
              <a:rPr lang="en-US" sz="2000" dirty="0">
                <a:latin typeface="Courier New"/>
                <a:ea typeface="Courier New"/>
                <a:cs typeface="Courier New"/>
                <a:sym typeface="Courier New"/>
              </a:rPr>
              <a:t>    		</a:t>
            </a:r>
            <a:r>
              <a:rPr lang="en-US" sz="2000" b="1" dirty="0">
                <a:latin typeface="Courier New"/>
                <a:ea typeface="Courier New"/>
                <a:cs typeface="Courier New"/>
                <a:sym typeface="Courier New"/>
              </a:rPr>
              <a:t>IN</a:t>
            </a:r>
            <a:r>
              <a:rPr lang="en-US" sz="2000" dirty="0">
                <a:latin typeface="Courier New"/>
                <a:ea typeface="Courier New"/>
                <a:cs typeface="Courier New"/>
                <a:sym typeface="Courier New"/>
              </a:rPr>
              <a:t> in[16], load;</a:t>
            </a:r>
            <a:endParaRPr sz="2000" dirty="0"/>
          </a:p>
          <a:p>
            <a:pPr marL="0" lvl="0" indent="0" algn="l" rtl="0">
              <a:lnSpc>
                <a:spcPct val="110000"/>
              </a:lnSpc>
              <a:spcBef>
                <a:spcPts val="440"/>
              </a:spcBef>
              <a:spcAft>
                <a:spcPts val="0"/>
              </a:spcAft>
              <a:buSzPts val="2080"/>
              <a:buNone/>
            </a:pPr>
            <a:r>
              <a:rPr lang="en-US" sz="2000" dirty="0">
                <a:latin typeface="Courier New"/>
                <a:ea typeface="Courier New"/>
                <a:cs typeface="Courier New"/>
                <a:sym typeface="Courier New"/>
              </a:rPr>
              <a:t>    		</a:t>
            </a:r>
            <a:r>
              <a:rPr lang="en-US" sz="2000" b="1" dirty="0">
                <a:latin typeface="Courier New"/>
                <a:ea typeface="Courier New"/>
                <a:cs typeface="Courier New"/>
                <a:sym typeface="Courier New"/>
              </a:rPr>
              <a:t>OUT</a:t>
            </a:r>
            <a:r>
              <a:rPr lang="en-US" sz="2000" dirty="0">
                <a:latin typeface="Courier New"/>
                <a:ea typeface="Courier New"/>
                <a:cs typeface="Courier New"/>
                <a:sym typeface="Courier New"/>
              </a:rPr>
              <a:t> out[16];</a:t>
            </a:r>
            <a:endParaRPr sz="2000" dirty="0"/>
          </a:p>
          <a:p>
            <a:pPr marL="0" lvl="0" indent="0" algn="l" rtl="0">
              <a:lnSpc>
                <a:spcPct val="110000"/>
              </a:lnSpc>
              <a:spcBef>
                <a:spcPts val="440"/>
              </a:spcBef>
              <a:spcAft>
                <a:spcPts val="0"/>
              </a:spcAft>
              <a:buSzPts val="2080"/>
              <a:buNone/>
            </a:pPr>
            <a:r>
              <a:rPr lang="en-US" sz="2000" dirty="0">
                <a:latin typeface="Courier New"/>
                <a:ea typeface="Courier New"/>
                <a:cs typeface="Courier New"/>
                <a:sym typeface="Courier New"/>
              </a:rPr>
              <a:t>    		...</a:t>
            </a:r>
            <a:endParaRPr sz="2000" dirty="0"/>
          </a:p>
          <a:p>
            <a:pPr marL="0" lvl="0" indent="0" algn="l" rtl="0">
              <a:lnSpc>
                <a:spcPct val="110000"/>
              </a:lnSpc>
              <a:spcBef>
                <a:spcPts val="440"/>
              </a:spcBef>
              <a:spcAft>
                <a:spcPts val="0"/>
              </a:spcAft>
              <a:buSzPts val="2080"/>
              <a:buNone/>
            </a:pPr>
            <a:r>
              <a:rPr lang="en-US" sz="2000" dirty="0">
                <a:latin typeface="Courier New"/>
                <a:ea typeface="Courier New"/>
                <a:cs typeface="Courier New"/>
                <a:sym typeface="Courier New"/>
              </a:rPr>
              <a:t>	}</a:t>
            </a:r>
            <a:endParaRPr sz="2000" dirty="0"/>
          </a:p>
          <a:p>
            <a:pPr marL="347472" lvl="0" indent="-215392" algn="l" rtl="0">
              <a:lnSpc>
                <a:spcPct val="110000"/>
              </a:lnSpc>
              <a:spcBef>
                <a:spcPts val="440"/>
              </a:spcBef>
              <a:spcAft>
                <a:spcPts val="0"/>
              </a:spcAft>
              <a:buSzPts val="2080"/>
              <a:buFont typeface="Noto Sans Symbols"/>
              <a:buNone/>
            </a:pPr>
            <a:endParaRPr dirty="0"/>
          </a:p>
        </p:txBody>
      </p:sp>
      <p:sp>
        <p:nvSpPr>
          <p:cNvPr id="234" name="Google Shape;234;p16"/>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25</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11"/>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RAM: Random Access Memory</a:t>
            </a:r>
            <a:endParaRPr/>
          </a:p>
        </p:txBody>
      </p:sp>
      <p:sp>
        <p:nvSpPr>
          <p:cNvPr id="240" name="Google Shape;240;p11"/>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dirty="0"/>
              <a:t>Abstraction of Computer Memory: just a giant array</a:t>
            </a:r>
            <a:endParaRPr dirty="0"/>
          </a:p>
          <a:p>
            <a:pPr marL="347472" lvl="0" indent="-215392" algn="l" rtl="0">
              <a:lnSpc>
                <a:spcPct val="110000"/>
              </a:lnSpc>
              <a:spcBef>
                <a:spcPts val="440"/>
              </a:spcBef>
              <a:spcAft>
                <a:spcPts val="0"/>
              </a:spcAft>
              <a:buSzPts val="2080"/>
              <a:buNone/>
            </a:pPr>
            <a:endParaRPr dirty="0"/>
          </a:p>
          <a:p>
            <a:pPr marL="347472" lvl="0" indent="-347472" algn="l" rtl="0">
              <a:lnSpc>
                <a:spcPct val="110000"/>
              </a:lnSpc>
              <a:spcBef>
                <a:spcPts val="440"/>
              </a:spcBef>
              <a:spcAft>
                <a:spcPts val="0"/>
              </a:spcAft>
              <a:buSzPts val="2080"/>
              <a:buChar char="❖"/>
            </a:pPr>
            <a:r>
              <a:rPr lang="en-US" dirty="0"/>
              <a:t>Goal: create hardware that can provide that abstraction</a:t>
            </a:r>
            <a:endParaRPr dirty="0"/>
          </a:p>
          <a:p>
            <a:pPr marL="0" lvl="0" indent="0" algn="l" rtl="0">
              <a:lnSpc>
                <a:spcPct val="110000"/>
              </a:lnSpc>
              <a:spcBef>
                <a:spcPts val="440"/>
              </a:spcBef>
              <a:spcAft>
                <a:spcPts val="0"/>
              </a:spcAft>
              <a:buSzPts val="2080"/>
              <a:buNone/>
            </a:pPr>
            <a:endParaRPr dirty="0"/>
          </a:p>
          <a:p>
            <a:pPr marL="0" lvl="0" indent="0" algn="l" rtl="0">
              <a:lnSpc>
                <a:spcPct val="110000"/>
              </a:lnSpc>
              <a:spcBef>
                <a:spcPts val="440"/>
              </a:spcBef>
              <a:spcAft>
                <a:spcPts val="0"/>
              </a:spcAft>
              <a:buSzPts val="2080"/>
              <a:buNone/>
            </a:pPr>
            <a:endParaRPr dirty="0"/>
          </a:p>
          <a:p>
            <a:pPr marL="0" lvl="0" indent="0" algn="l" rtl="0">
              <a:lnSpc>
                <a:spcPct val="110000"/>
              </a:lnSpc>
              <a:spcBef>
                <a:spcPts val="440"/>
              </a:spcBef>
              <a:spcAft>
                <a:spcPts val="0"/>
              </a:spcAft>
              <a:buSzPts val="2080"/>
              <a:buNone/>
            </a:pPr>
            <a:endParaRPr dirty="0"/>
          </a:p>
          <a:p>
            <a:pPr marL="0" lvl="0" indent="0" algn="l" rtl="0">
              <a:lnSpc>
                <a:spcPct val="110000"/>
              </a:lnSpc>
              <a:spcBef>
                <a:spcPts val="440"/>
              </a:spcBef>
              <a:spcAft>
                <a:spcPts val="0"/>
              </a:spcAft>
              <a:buSzPts val="2080"/>
              <a:buNone/>
            </a:pPr>
            <a:endParaRPr dirty="0"/>
          </a:p>
          <a:p>
            <a:pPr marL="347472" lvl="0" indent="-347472" algn="l" rtl="0">
              <a:lnSpc>
                <a:spcPct val="110000"/>
              </a:lnSpc>
              <a:spcBef>
                <a:spcPts val="440"/>
              </a:spcBef>
              <a:spcAft>
                <a:spcPts val="0"/>
              </a:spcAft>
              <a:buSzPts val="2080"/>
              <a:buChar char="❖"/>
            </a:pPr>
            <a:r>
              <a:rPr lang="en-US" dirty="0"/>
              <a:t>Key attribute of arrays: “random access” lets us index into them at any point</a:t>
            </a:r>
            <a:endParaRPr dirty="0"/>
          </a:p>
          <a:p>
            <a:pPr marL="347472" lvl="0" indent="-215392" algn="l" rtl="0">
              <a:lnSpc>
                <a:spcPct val="110000"/>
              </a:lnSpc>
              <a:spcBef>
                <a:spcPts val="440"/>
              </a:spcBef>
              <a:spcAft>
                <a:spcPts val="0"/>
              </a:spcAft>
              <a:buSzPts val="2080"/>
              <a:buNone/>
            </a:pPr>
            <a:endParaRPr dirty="0"/>
          </a:p>
          <a:p>
            <a:pPr marL="347472" lvl="0" indent="-215392" algn="l" rtl="0">
              <a:lnSpc>
                <a:spcPct val="110000"/>
              </a:lnSpc>
              <a:spcBef>
                <a:spcPts val="440"/>
              </a:spcBef>
              <a:spcAft>
                <a:spcPts val="0"/>
              </a:spcAft>
              <a:buSzPts val="2080"/>
              <a:buNone/>
            </a:pPr>
            <a:endParaRPr dirty="0"/>
          </a:p>
        </p:txBody>
      </p:sp>
      <p:sp>
        <p:nvSpPr>
          <p:cNvPr id="241" name="Google Shape;241;p11"/>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26</a:t>
            </a:fld>
            <a:endParaRPr/>
          </a:p>
        </p:txBody>
      </p:sp>
      <p:graphicFrame>
        <p:nvGraphicFramePr>
          <p:cNvPr id="242" name="Google Shape;242;p11"/>
          <p:cNvGraphicFramePr/>
          <p:nvPr/>
        </p:nvGraphicFramePr>
        <p:xfrm>
          <a:off x="831848" y="3860952"/>
          <a:ext cx="7480400" cy="609610"/>
        </p:xfrm>
        <a:graphic>
          <a:graphicData uri="http://schemas.openxmlformats.org/drawingml/2006/table">
            <a:tbl>
              <a:tblPr>
                <a:gradFill>
                  <a:gsLst>
                    <a:gs pos="0">
                      <a:schemeClr val="accent3"/>
                    </a:gs>
                    <a:gs pos="100000">
                      <a:schemeClr val="accent3"/>
                    </a:gs>
                  </a:gsLst>
                  <a:lin ang="16200000" scaled="0"/>
                </a:gradFill>
              </a:tblPr>
              <a:tblGrid>
                <a:gridCol w="935050">
                  <a:extLst>
                    <a:ext uri="{9D8B030D-6E8A-4147-A177-3AD203B41FA5}">
                      <a16:colId xmlns:a16="http://schemas.microsoft.com/office/drawing/2014/main" val="20000"/>
                    </a:ext>
                  </a:extLst>
                </a:gridCol>
                <a:gridCol w="935050">
                  <a:extLst>
                    <a:ext uri="{9D8B030D-6E8A-4147-A177-3AD203B41FA5}">
                      <a16:colId xmlns:a16="http://schemas.microsoft.com/office/drawing/2014/main" val="20001"/>
                    </a:ext>
                  </a:extLst>
                </a:gridCol>
                <a:gridCol w="935050">
                  <a:extLst>
                    <a:ext uri="{9D8B030D-6E8A-4147-A177-3AD203B41FA5}">
                      <a16:colId xmlns:a16="http://schemas.microsoft.com/office/drawing/2014/main" val="20002"/>
                    </a:ext>
                  </a:extLst>
                </a:gridCol>
                <a:gridCol w="935050">
                  <a:extLst>
                    <a:ext uri="{9D8B030D-6E8A-4147-A177-3AD203B41FA5}">
                      <a16:colId xmlns:a16="http://schemas.microsoft.com/office/drawing/2014/main" val="20003"/>
                    </a:ext>
                  </a:extLst>
                </a:gridCol>
                <a:gridCol w="935050">
                  <a:extLst>
                    <a:ext uri="{9D8B030D-6E8A-4147-A177-3AD203B41FA5}">
                      <a16:colId xmlns:a16="http://schemas.microsoft.com/office/drawing/2014/main" val="20004"/>
                    </a:ext>
                  </a:extLst>
                </a:gridCol>
                <a:gridCol w="935050">
                  <a:extLst>
                    <a:ext uri="{9D8B030D-6E8A-4147-A177-3AD203B41FA5}">
                      <a16:colId xmlns:a16="http://schemas.microsoft.com/office/drawing/2014/main" val="20005"/>
                    </a:ext>
                  </a:extLst>
                </a:gridCol>
                <a:gridCol w="935050">
                  <a:extLst>
                    <a:ext uri="{9D8B030D-6E8A-4147-A177-3AD203B41FA5}">
                      <a16:colId xmlns:a16="http://schemas.microsoft.com/office/drawing/2014/main" val="20006"/>
                    </a:ext>
                  </a:extLst>
                </a:gridCol>
                <a:gridCol w="935050">
                  <a:extLst>
                    <a:ext uri="{9D8B030D-6E8A-4147-A177-3AD203B41FA5}">
                      <a16:colId xmlns:a16="http://schemas.microsoft.com/office/drawing/2014/main" val="20007"/>
                    </a:ext>
                  </a:extLst>
                </a:gridCol>
              </a:tblGrid>
              <a:tr h="591450">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dirty="0">
                          <a:solidFill>
                            <a:schemeClr val="dk1"/>
                          </a:solidFill>
                          <a:latin typeface="Courier New"/>
                          <a:ea typeface="Courier New"/>
                          <a:cs typeface="Courier New"/>
                          <a:sym typeface="Courier New"/>
                        </a:rPr>
                        <a:t>0</a:t>
                      </a:r>
                      <a:endParaRPr sz="1400" b="1" u="none" strike="noStrike" cap="none" dirty="0">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dirty="0">
                          <a:solidFill>
                            <a:schemeClr val="dk1"/>
                          </a:solidFill>
                          <a:latin typeface="Courier New"/>
                          <a:ea typeface="Courier New"/>
                          <a:cs typeface="Courier New"/>
                          <a:sym typeface="Courier New"/>
                        </a:rPr>
                        <a:t>0000000</a:t>
                      </a:r>
                      <a:endParaRPr sz="1400" b="1" u="none" strike="noStrike" cap="none" dirty="0">
                        <a:latin typeface="Courier New"/>
                        <a:ea typeface="Courier New"/>
                        <a:cs typeface="Courier New"/>
                        <a:sym typeface="Courier New"/>
                      </a:endParaRPr>
                    </a:p>
                  </a:txBody>
                  <a:tcPr marL="91450" marR="91450" marT="45725" marB="45725">
                    <a:lnL w="28575" cap="flat" cmpd="sng">
                      <a:solidFill>
                        <a:srgbClr val="A5A5A5"/>
                      </a:solidFill>
                      <a:prstDash val="solid"/>
                      <a:round/>
                      <a:headEnd type="none" w="sm" len="sm"/>
                      <a:tailEnd type="none" w="sm" len="sm"/>
                    </a:lnL>
                    <a:lnR w="28575" cap="flat" cmpd="sng">
                      <a:solidFill>
                        <a:srgbClr val="A5A5A5"/>
                      </a:solidFill>
                      <a:prstDash val="solid"/>
                      <a:round/>
                      <a:headEnd type="none" w="sm" len="sm"/>
                      <a:tailEnd type="none" w="sm" len="sm"/>
                    </a:lnR>
                    <a:lnT w="28575" cap="flat" cmpd="sng">
                      <a:solidFill>
                        <a:srgbClr val="A5A5A5"/>
                      </a:solidFill>
                      <a:prstDash val="solid"/>
                      <a:round/>
                      <a:headEnd type="none" w="sm" len="sm"/>
                      <a:tailEnd type="none" w="sm" len="sm"/>
                    </a:lnT>
                    <a:lnB w="28575" cap="flat" cmpd="sng">
                      <a:solidFill>
                        <a:srgbClr val="A5A5A5"/>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chemeClr val="dk1"/>
                          </a:solidFill>
                          <a:latin typeface="Courier New"/>
                          <a:ea typeface="Courier New"/>
                          <a:cs typeface="Courier New"/>
                          <a:sym typeface="Courier New"/>
                        </a:rPr>
                        <a:t>0</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ourier New"/>
                          <a:ea typeface="Courier New"/>
                          <a:cs typeface="Courier New"/>
                          <a:sym typeface="Courier New"/>
                        </a:rPr>
                        <a:t>0000000</a:t>
                      </a:r>
                      <a:endParaRPr sz="14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solid"/>
                      <a:round/>
                      <a:headEnd type="none" w="sm" len="sm"/>
                      <a:tailEnd type="none" w="sm" len="sm"/>
                    </a:lnL>
                    <a:lnR w="28575" cap="flat" cmpd="sng">
                      <a:solidFill>
                        <a:srgbClr val="A5A5A5"/>
                      </a:solidFill>
                      <a:prstDash val="solid"/>
                      <a:round/>
                      <a:headEnd type="none" w="sm" len="sm"/>
                      <a:tailEnd type="none" w="sm" len="sm"/>
                    </a:lnR>
                    <a:lnT w="28575" cap="flat" cmpd="sng">
                      <a:solidFill>
                        <a:srgbClr val="A5A5A5"/>
                      </a:solidFill>
                      <a:prstDash val="solid"/>
                      <a:round/>
                      <a:headEnd type="none" w="sm" len="sm"/>
                      <a:tailEnd type="none" w="sm" len="sm"/>
                    </a:lnT>
                    <a:lnB w="28575" cap="flat" cmpd="sng">
                      <a:solidFill>
                        <a:srgbClr val="A5A5A5"/>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chemeClr val="dk1"/>
                          </a:solidFill>
                          <a:latin typeface="Courier New"/>
                          <a:ea typeface="Courier New"/>
                          <a:cs typeface="Courier New"/>
                          <a:sym typeface="Courier New"/>
                        </a:rPr>
                        <a:t>-1</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ourier New"/>
                          <a:ea typeface="Courier New"/>
                          <a:cs typeface="Courier New"/>
                          <a:sym typeface="Courier New"/>
                        </a:rPr>
                        <a:t>1111111</a:t>
                      </a:r>
                      <a:endParaRPr sz="14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solid"/>
                      <a:round/>
                      <a:headEnd type="none" w="sm" len="sm"/>
                      <a:tailEnd type="none" w="sm" len="sm"/>
                    </a:lnL>
                    <a:lnR w="28575" cap="flat" cmpd="sng">
                      <a:solidFill>
                        <a:srgbClr val="A5A5A5"/>
                      </a:solidFill>
                      <a:prstDash val="solid"/>
                      <a:round/>
                      <a:headEnd type="none" w="sm" len="sm"/>
                      <a:tailEnd type="none" w="sm" len="sm"/>
                    </a:lnR>
                    <a:lnT w="28575" cap="flat" cmpd="sng">
                      <a:solidFill>
                        <a:srgbClr val="A5A5A5"/>
                      </a:solidFill>
                      <a:prstDash val="solid"/>
                      <a:round/>
                      <a:headEnd type="none" w="sm" len="sm"/>
                      <a:tailEnd type="none" w="sm" len="sm"/>
                    </a:lnT>
                    <a:lnB w="28575" cap="flat" cmpd="sng">
                      <a:solidFill>
                        <a:srgbClr val="A5A5A5"/>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chemeClr val="dk1"/>
                          </a:solidFill>
                          <a:latin typeface="Courier New"/>
                          <a:ea typeface="Courier New"/>
                          <a:cs typeface="Courier New"/>
                          <a:sym typeface="Courier New"/>
                        </a:rPr>
                        <a:t>25</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ourier New"/>
                          <a:ea typeface="Courier New"/>
                          <a:cs typeface="Courier New"/>
                          <a:sym typeface="Courier New"/>
                        </a:rPr>
                        <a:t>0011001</a:t>
                      </a:r>
                      <a:endParaRPr sz="14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solid"/>
                      <a:round/>
                      <a:headEnd type="none" w="sm" len="sm"/>
                      <a:tailEnd type="none" w="sm" len="sm"/>
                    </a:lnL>
                    <a:lnR w="28575" cap="flat" cmpd="sng">
                      <a:solidFill>
                        <a:srgbClr val="A5A5A5"/>
                      </a:solidFill>
                      <a:prstDash val="solid"/>
                      <a:round/>
                      <a:headEnd type="none" w="sm" len="sm"/>
                      <a:tailEnd type="none" w="sm" len="sm"/>
                    </a:lnR>
                    <a:lnT w="28575" cap="flat" cmpd="sng">
                      <a:solidFill>
                        <a:srgbClr val="A5A5A5"/>
                      </a:solidFill>
                      <a:prstDash val="solid"/>
                      <a:round/>
                      <a:headEnd type="none" w="sm" len="sm"/>
                      <a:tailEnd type="none" w="sm" len="sm"/>
                    </a:lnT>
                    <a:lnB w="28575" cap="flat" cmpd="sng">
                      <a:solidFill>
                        <a:srgbClr val="A5A5A5"/>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chemeClr val="dk1"/>
                          </a:solidFill>
                          <a:latin typeface="Courier New"/>
                          <a:ea typeface="Courier New"/>
                          <a:cs typeface="Courier New"/>
                          <a:sym typeface="Courier New"/>
                        </a:rPr>
                        <a:t>124</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ourier New"/>
                          <a:ea typeface="Courier New"/>
                          <a:cs typeface="Courier New"/>
                          <a:sym typeface="Courier New"/>
                        </a:rPr>
                        <a:t>1111100</a:t>
                      </a:r>
                      <a:endParaRPr sz="14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solid"/>
                      <a:round/>
                      <a:headEnd type="none" w="sm" len="sm"/>
                      <a:tailEnd type="none" w="sm" len="sm"/>
                    </a:lnL>
                    <a:lnR w="28575" cap="flat" cmpd="sng">
                      <a:solidFill>
                        <a:srgbClr val="A5A5A5"/>
                      </a:solidFill>
                      <a:prstDash val="solid"/>
                      <a:round/>
                      <a:headEnd type="none" w="sm" len="sm"/>
                      <a:tailEnd type="none" w="sm" len="sm"/>
                    </a:lnR>
                    <a:lnT w="28575" cap="flat" cmpd="sng">
                      <a:solidFill>
                        <a:srgbClr val="A5A5A5"/>
                      </a:solidFill>
                      <a:prstDash val="solid"/>
                      <a:round/>
                      <a:headEnd type="none" w="sm" len="sm"/>
                      <a:tailEnd type="none" w="sm" len="sm"/>
                    </a:lnT>
                    <a:lnB w="28575" cap="flat" cmpd="sng">
                      <a:solidFill>
                        <a:srgbClr val="A5A5A5"/>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chemeClr val="dk1"/>
                          </a:solidFill>
                          <a:latin typeface="Courier New"/>
                          <a:ea typeface="Courier New"/>
                          <a:cs typeface="Courier New"/>
                          <a:sym typeface="Courier New"/>
                        </a:rPr>
                        <a:t>0</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ourier New"/>
                          <a:ea typeface="Courier New"/>
                          <a:cs typeface="Courier New"/>
                          <a:sym typeface="Courier New"/>
                        </a:rPr>
                        <a:t>0000000</a:t>
                      </a:r>
                      <a:endParaRPr sz="14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solid"/>
                      <a:round/>
                      <a:headEnd type="none" w="sm" len="sm"/>
                      <a:tailEnd type="none" w="sm" len="sm"/>
                    </a:lnL>
                    <a:lnR w="28575" cap="flat" cmpd="sng">
                      <a:solidFill>
                        <a:srgbClr val="A5A5A5"/>
                      </a:solidFill>
                      <a:prstDash val="solid"/>
                      <a:round/>
                      <a:headEnd type="none" w="sm" len="sm"/>
                      <a:tailEnd type="none" w="sm" len="sm"/>
                    </a:lnR>
                    <a:lnT w="28575" cap="flat" cmpd="sng">
                      <a:solidFill>
                        <a:srgbClr val="A5A5A5"/>
                      </a:solidFill>
                      <a:prstDash val="solid"/>
                      <a:round/>
                      <a:headEnd type="none" w="sm" len="sm"/>
                      <a:tailEnd type="none" w="sm" len="sm"/>
                    </a:lnT>
                    <a:lnB w="28575" cap="flat" cmpd="sng">
                      <a:solidFill>
                        <a:srgbClr val="A5A5A5"/>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chemeClr val="dk1"/>
                          </a:solidFill>
                          <a:latin typeface="Courier New"/>
                          <a:ea typeface="Courier New"/>
                          <a:cs typeface="Courier New"/>
                          <a:sym typeface="Courier New"/>
                        </a:rPr>
                        <a:t>9</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ourier New"/>
                          <a:ea typeface="Courier New"/>
                          <a:cs typeface="Courier New"/>
                          <a:sym typeface="Courier New"/>
                        </a:rPr>
                        <a:t>0001001</a:t>
                      </a:r>
                      <a:endParaRPr sz="14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solid"/>
                      <a:round/>
                      <a:headEnd type="none" w="sm" len="sm"/>
                      <a:tailEnd type="none" w="sm" len="sm"/>
                    </a:lnL>
                    <a:lnR w="28575" cap="flat" cmpd="sng">
                      <a:solidFill>
                        <a:srgbClr val="A5A5A5"/>
                      </a:solidFill>
                      <a:prstDash val="solid"/>
                      <a:round/>
                      <a:headEnd type="none" w="sm" len="sm"/>
                      <a:tailEnd type="none" w="sm" len="sm"/>
                    </a:lnR>
                    <a:lnT w="28575" cap="flat" cmpd="sng">
                      <a:solidFill>
                        <a:srgbClr val="A5A5A5"/>
                      </a:solidFill>
                      <a:prstDash val="solid"/>
                      <a:round/>
                      <a:headEnd type="none" w="sm" len="sm"/>
                      <a:tailEnd type="none" w="sm" len="sm"/>
                    </a:lnT>
                    <a:lnB w="28575" cap="flat" cmpd="sng">
                      <a:solidFill>
                        <a:srgbClr val="A5A5A5"/>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dirty="0">
                          <a:solidFill>
                            <a:schemeClr val="dk1"/>
                          </a:solidFill>
                          <a:latin typeface="Courier New"/>
                          <a:ea typeface="Courier New"/>
                          <a:cs typeface="Courier New"/>
                          <a:sym typeface="Courier New"/>
                        </a:rPr>
                        <a:t>-15</a:t>
                      </a:r>
                      <a:endParaRPr sz="1400" b="1" u="none" strike="noStrike" cap="none" dirty="0">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dirty="0">
                          <a:solidFill>
                            <a:schemeClr val="dk1"/>
                          </a:solidFill>
                          <a:latin typeface="Courier New"/>
                          <a:ea typeface="Courier New"/>
                          <a:cs typeface="Courier New"/>
                          <a:sym typeface="Courier New"/>
                        </a:rPr>
                        <a:t>1110001</a:t>
                      </a:r>
                      <a:endParaRPr sz="1400" b="1" u="none" strike="noStrike" cap="none" dirty="0">
                        <a:latin typeface="Courier New"/>
                        <a:ea typeface="Courier New"/>
                        <a:cs typeface="Courier New"/>
                        <a:sym typeface="Courier New"/>
                      </a:endParaRPr>
                    </a:p>
                  </a:txBody>
                  <a:tcPr marL="91450" marR="91450" marT="45725" marB="45725">
                    <a:lnL w="28575" cap="flat" cmpd="sng">
                      <a:solidFill>
                        <a:srgbClr val="A5A5A5"/>
                      </a:solidFill>
                      <a:prstDash val="solid"/>
                      <a:round/>
                      <a:headEnd type="none" w="sm" len="sm"/>
                      <a:tailEnd type="none" w="sm" len="sm"/>
                    </a:lnL>
                    <a:lnR w="28575" cap="flat" cmpd="sng">
                      <a:solidFill>
                        <a:srgbClr val="A5A5A5"/>
                      </a:solidFill>
                      <a:prstDash val="solid"/>
                      <a:round/>
                      <a:headEnd type="none" w="sm" len="sm"/>
                      <a:tailEnd type="none" w="sm" len="sm"/>
                    </a:lnR>
                    <a:lnT w="28575" cap="flat" cmpd="sng">
                      <a:solidFill>
                        <a:srgbClr val="A5A5A5"/>
                      </a:solidFill>
                      <a:prstDash val="solid"/>
                      <a:round/>
                      <a:headEnd type="none" w="sm" len="sm"/>
                      <a:tailEnd type="none" w="sm" len="sm"/>
                    </a:lnT>
                    <a:lnB w="28575" cap="flat" cmpd="sng">
                      <a:solidFill>
                        <a:srgbClr val="A5A5A5"/>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graphicFrame>
        <p:nvGraphicFramePr>
          <p:cNvPr id="243" name="Google Shape;243;p11"/>
          <p:cNvGraphicFramePr/>
          <p:nvPr/>
        </p:nvGraphicFramePr>
        <p:xfrm>
          <a:off x="831848" y="3173980"/>
          <a:ext cx="7480400" cy="609610"/>
        </p:xfrm>
        <a:graphic>
          <a:graphicData uri="http://schemas.openxmlformats.org/drawingml/2006/table">
            <a:tbl>
              <a:tblPr>
                <a:noFill/>
              </a:tblPr>
              <a:tblGrid>
                <a:gridCol w="935050">
                  <a:extLst>
                    <a:ext uri="{9D8B030D-6E8A-4147-A177-3AD203B41FA5}">
                      <a16:colId xmlns:a16="http://schemas.microsoft.com/office/drawing/2014/main" val="20000"/>
                    </a:ext>
                  </a:extLst>
                </a:gridCol>
                <a:gridCol w="935050">
                  <a:extLst>
                    <a:ext uri="{9D8B030D-6E8A-4147-A177-3AD203B41FA5}">
                      <a16:colId xmlns:a16="http://schemas.microsoft.com/office/drawing/2014/main" val="20001"/>
                    </a:ext>
                  </a:extLst>
                </a:gridCol>
                <a:gridCol w="935050">
                  <a:extLst>
                    <a:ext uri="{9D8B030D-6E8A-4147-A177-3AD203B41FA5}">
                      <a16:colId xmlns:a16="http://schemas.microsoft.com/office/drawing/2014/main" val="20002"/>
                    </a:ext>
                  </a:extLst>
                </a:gridCol>
                <a:gridCol w="935050">
                  <a:extLst>
                    <a:ext uri="{9D8B030D-6E8A-4147-A177-3AD203B41FA5}">
                      <a16:colId xmlns:a16="http://schemas.microsoft.com/office/drawing/2014/main" val="20003"/>
                    </a:ext>
                  </a:extLst>
                </a:gridCol>
                <a:gridCol w="935050">
                  <a:extLst>
                    <a:ext uri="{9D8B030D-6E8A-4147-A177-3AD203B41FA5}">
                      <a16:colId xmlns:a16="http://schemas.microsoft.com/office/drawing/2014/main" val="20004"/>
                    </a:ext>
                  </a:extLst>
                </a:gridCol>
                <a:gridCol w="935050">
                  <a:extLst>
                    <a:ext uri="{9D8B030D-6E8A-4147-A177-3AD203B41FA5}">
                      <a16:colId xmlns:a16="http://schemas.microsoft.com/office/drawing/2014/main" val="20005"/>
                    </a:ext>
                  </a:extLst>
                </a:gridCol>
                <a:gridCol w="935050">
                  <a:extLst>
                    <a:ext uri="{9D8B030D-6E8A-4147-A177-3AD203B41FA5}">
                      <a16:colId xmlns:a16="http://schemas.microsoft.com/office/drawing/2014/main" val="20006"/>
                    </a:ext>
                  </a:extLst>
                </a:gridCol>
                <a:gridCol w="935050">
                  <a:extLst>
                    <a:ext uri="{9D8B030D-6E8A-4147-A177-3AD203B41FA5}">
                      <a16:colId xmlns:a16="http://schemas.microsoft.com/office/drawing/2014/main" val="20007"/>
                    </a:ext>
                  </a:extLst>
                </a:gridCol>
              </a:tblGrid>
              <a:tr h="591450">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rgbClr val="009972"/>
                          </a:solidFill>
                          <a:latin typeface="Courier New"/>
                          <a:ea typeface="Courier New"/>
                          <a:cs typeface="Courier New"/>
                          <a:sym typeface="Courier New"/>
                        </a:rPr>
                        <a:t>24</a:t>
                      </a:r>
                      <a:endParaRPr sz="1400" b="1" u="none" strike="noStrike" cap="none">
                        <a:solidFill>
                          <a:srgbClr val="009972"/>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rgbClr val="009972"/>
                          </a:solidFill>
                          <a:latin typeface="Courier New"/>
                          <a:ea typeface="Courier New"/>
                          <a:cs typeface="Courier New"/>
                          <a:sym typeface="Courier New"/>
                        </a:rPr>
                        <a:t>11000</a:t>
                      </a:r>
                      <a:endParaRPr sz="1400" b="1"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rgbClr val="009972"/>
                          </a:solidFill>
                          <a:latin typeface="Courier New"/>
                          <a:ea typeface="Courier New"/>
                          <a:cs typeface="Courier New"/>
                          <a:sym typeface="Courier New"/>
                        </a:rPr>
                        <a:t>25</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rgbClr val="009972"/>
                          </a:solidFill>
                          <a:latin typeface="Courier New"/>
                          <a:ea typeface="Courier New"/>
                          <a:cs typeface="Courier New"/>
                          <a:sym typeface="Courier New"/>
                        </a:rPr>
                        <a:t>11001</a:t>
                      </a:r>
                      <a:endParaRPr sz="1400" b="1"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rgbClr val="009972"/>
                          </a:solidFill>
                          <a:latin typeface="Courier New"/>
                          <a:ea typeface="Courier New"/>
                          <a:cs typeface="Courier New"/>
                          <a:sym typeface="Courier New"/>
                        </a:rPr>
                        <a:t>26</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rgbClr val="009972"/>
                          </a:solidFill>
                          <a:latin typeface="Courier New"/>
                          <a:ea typeface="Courier New"/>
                          <a:cs typeface="Courier New"/>
                          <a:sym typeface="Courier New"/>
                        </a:rPr>
                        <a:t>11010</a:t>
                      </a:r>
                      <a:endParaRPr sz="1400" b="1"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rgbClr val="009972"/>
                          </a:solidFill>
                          <a:latin typeface="Courier New"/>
                          <a:ea typeface="Courier New"/>
                          <a:cs typeface="Courier New"/>
                          <a:sym typeface="Courier New"/>
                        </a:rPr>
                        <a:t>27</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rgbClr val="009972"/>
                          </a:solidFill>
                          <a:latin typeface="Courier New"/>
                          <a:ea typeface="Courier New"/>
                          <a:cs typeface="Courier New"/>
                          <a:sym typeface="Courier New"/>
                        </a:rPr>
                        <a:t>11011</a:t>
                      </a:r>
                      <a:endParaRPr sz="1400" b="1"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rgbClr val="009972"/>
                          </a:solidFill>
                          <a:latin typeface="Courier New"/>
                          <a:ea typeface="Courier New"/>
                          <a:cs typeface="Courier New"/>
                          <a:sym typeface="Courier New"/>
                        </a:rPr>
                        <a:t>28</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rgbClr val="009972"/>
                          </a:solidFill>
                          <a:latin typeface="Courier New"/>
                          <a:ea typeface="Courier New"/>
                          <a:cs typeface="Courier New"/>
                          <a:sym typeface="Courier New"/>
                        </a:rPr>
                        <a:t>11100</a:t>
                      </a:r>
                      <a:endParaRPr sz="1400" b="1"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rgbClr val="009972"/>
                          </a:solidFill>
                          <a:latin typeface="Courier New"/>
                          <a:ea typeface="Courier New"/>
                          <a:cs typeface="Courier New"/>
                          <a:sym typeface="Courier New"/>
                        </a:rPr>
                        <a:t>29</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rgbClr val="009972"/>
                          </a:solidFill>
                          <a:latin typeface="Courier New"/>
                          <a:ea typeface="Courier New"/>
                          <a:cs typeface="Courier New"/>
                          <a:sym typeface="Courier New"/>
                        </a:rPr>
                        <a:t>11101</a:t>
                      </a:r>
                      <a:endParaRPr sz="1400" b="1"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rgbClr val="009972"/>
                          </a:solidFill>
                          <a:latin typeface="Courier New"/>
                          <a:ea typeface="Courier New"/>
                          <a:cs typeface="Courier New"/>
                          <a:sym typeface="Courier New"/>
                        </a:rPr>
                        <a:t>30</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rgbClr val="009972"/>
                          </a:solidFill>
                          <a:latin typeface="Courier New"/>
                          <a:ea typeface="Courier New"/>
                          <a:cs typeface="Courier New"/>
                          <a:sym typeface="Courier New"/>
                        </a:rPr>
                        <a:t>11110</a:t>
                      </a:r>
                      <a:endParaRPr sz="1400" b="1"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rgbClr val="009972"/>
                          </a:solidFill>
                          <a:latin typeface="Courier New"/>
                          <a:ea typeface="Courier New"/>
                          <a:cs typeface="Courier New"/>
                          <a:sym typeface="Courier New"/>
                        </a:rPr>
                        <a:t>31</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rgbClr val="009972"/>
                          </a:solidFill>
                          <a:latin typeface="Courier New"/>
                          <a:ea typeface="Courier New"/>
                          <a:cs typeface="Courier New"/>
                          <a:sym typeface="Courier New"/>
                        </a:rPr>
                        <a:t>11111</a:t>
                      </a:r>
                      <a:endParaRPr sz="1400" b="1"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244" name="Google Shape;244;p11"/>
          <p:cNvSpPr txBox="1"/>
          <p:nvPr/>
        </p:nvSpPr>
        <p:spPr>
          <a:xfrm>
            <a:off x="172126" y="3860952"/>
            <a:ext cx="659722"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nsolas"/>
                <a:ea typeface="Consolas"/>
                <a:cs typeface="Consolas"/>
                <a:sym typeface="Consolas"/>
              </a:rPr>
              <a:t>...</a:t>
            </a:r>
            <a:endParaRPr sz="1400" b="0" i="0" u="none" strike="noStrike" cap="none">
              <a:solidFill>
                <a:srgbClr val="000000"/>
              </a:solidFill>
              <a:latin typeface="Arial"/>
              <a:ea typeface="Arial"/>
              <a:cs typeface="Arial"/>
              <a:sym typeface="Arial"/>
            </a:endParaRPr>
          </a:p>
        </p:txBody>
      </p:sp>
      <p:sp>
        <p:nvSpPr>
          <p:cNvPr id="245" name="Google Shape;245;p11"/>
          <p:cNvSpPr txBox="1"/>
          <p:nvPr/>
        </p:nvSpPr>
        <p:spPr>
          <a:xfrm>
            <a:off x="8291623" y="3860952"/>
            <a:ext cx="659722"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nsolas"/>
                <a:ea typeface="Consolas"/>
                <a:cs typeface="Consolas"/>
                <a:sym typeface="Consolas"/>
              </a:rPr>
              <a:t>...</a:t>
            </a:r>
            <a:endParaRPr sz="1400" b="0" i="0" u="none" strike="noStrike" cap="none">
              <a:solidFill>
                <a:srgbClr val="000000"/>
              </a:solidFill>
              <a:latin typeface="Arial"/>
              <a:ea typeface="Arial"/>
              <a:cs typeface="Arial"/>
              <a:sym typeface="Arial"/>
            </a:endParaRPr>
          </a:p>
        </p:txBody>
      </p:sp>
      <p:sp>
        <p:nvSpPr>
          <p:cNvPr id="246" name="Google Shape;246;p11"/>
          <p:cNvSpPr txBox="1"/>
          <p:nvPr/>
        </p:nvSpPr>
        <p:spPr>
          <a:xfrm>
            <a:off x="4488070" y="5708677"/>
            <a:ext cx="2852887" cy="40006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dirty="0">
                <a:solidFill>
                  <a:schemeClr val="dk1"/>
                </a:solidFill>
                <a:latin typeface="Courier New"/>
                <a:ea typeface="Courier New"/>
                <a:cs typeface="Courier New"/>
                <a:sym typeface="Courier New"/>
              </a:rPr>
              <a:t>memory[</a:t>
            </a:r>
            <a:r>
              <a:rPr lang="en-US" sz="2000" b="1" i="0" u="none" strike="noStrike" cap="none" dirty="0">
                <a:solidFill>
                  <a:srgbClr val="009972"/>
                </a:solidFill>
                <a:latin typeface="Courier New"/>
                <a:ea typeface="Courier New"/>
                <a:cs typeface="Courier New"/>
                <a:sym typeface="Courier New"/>
              </a:rPr>
              <a:t>26</a:t>
            </a:r>
            <a:r>
              <a:rPr lang="en-US" sz="2000" b="1" i="0" u="none" strike="noStrike" cap="none" dirty="0">
                <a:solidFill>
                  <a:schemeClr val="dk1"/>
                </a:solidFill>
                <a:latin typeface="Courier New"/>
                <a:ea typeface="Courier New"/>
                <a:cs typeface="Courier New"/>
                <a:sym typeface="Courier New"/>
              </a:rPr>
              <a:t>] = -1;</a:t>
            </a:r>
            <a:endParaRPr sz="1400" b="0" i="0" u="none" strike="noStrike" cap="none" dirty="0">
              <a:solidFill>
                <a:srgbClr val="000000"/>
              </a:solidFill>
              <a:latin typeface="Courier New"/>
              <a:ea typeface="Courier New"/>
              <a:cs typeface="Courier New"/>
              <a:sym typeface="Courier New"/>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0">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4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0">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 grpId="0"/>
      <p:bldP spid="245" grpId="0"/>
      <p:bldP spid="24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17"/>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Building Memory: RAM8 From Registers</a:t>
            </a:r>
            <a:endParaRPr/>
          </a:p>
        </p:txBody>
      </p:sp>
      <p:sp>
        <p:nvSpPr>
          <p:cNvPr id="252" name="Google Shape;252;p17"/>
          <p:cNvSpPr txBox="1">
            <a:spLocks noGrp="1"/>
          </p:cNvSpPr>
          <p:nvPr>
            <p:ph type="body" idx="1"/>
          </p:nvPr>
        </p:nvSpPr>
        <p:spPr>
          <a:xfrm>
            <a:off x="396876" y="1362075"/>
            <a:ext cx="5220153"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RAM interface:</a:t>
            </a:r>
            <a:endParaRPr dirty="0"/>
          </a:p>
          <a:p>
            <a:pPr marL="640080" lvl="1" indent="-283464" algn="l" rtl="0">
              <a:lnSpc>
                <a:spcPct val="110000"/>
              </a:lnSpc>
              <a:spcBef>
                <a:spcPts val="24"/>
              </a:spcBef>
              <a:spcAft>
                <a:spcPts val="0"/>
              </a:spcAft>
              <a:buSzPts val="2420"/>
              <a:buChar char="▪"/>
            </a:pPr>
            <a:r>
              <a:rPr lang="en-US" b="1" dirty="0">
                <a:latin typeface="Courier New"/>
                <a:ea typeface="Courier New"/>
                <a:cs typeface="Courier New"/>
                <a:sym typeface="Courier New"/>
              </a:rPr>
              <a:t>address</a:t>
            </a:r>
            <a:r>
              <a:rPr lang="en-US" dirty="0"/>
              <a:t>: address used to specify memory slot</a:t>
            </a:r>
            <a:endParaRPr dirty="0"/>
          </a:p>
          <a:p>
            <a:pPr marL="640080" lvl="1" indent="-283464" algn="l" rtl="0">
              <a:lnSpc>
                <a:spcPct val="110000"/>
              </a:lnSpc>
              <a:spcBef>
                <a:spcPts val="24"/>
              </a:spcBef>
              <a:spcAft>
                <a:spcPts val="0"/>
              </a:spcAft>
              <a:buSzPts val="2420"/>
              <a:buChar char="▪"/>
            </a:pPr>
            <a:r>
              <a:rPr lang="en-US" b="1" dirty="0">
                <a:latin typeface="Courier New"/>
                <a:ea typeface="Courier New"/>
                <a:cs typeface="Courier New"/>
                <a:sym typeface="Courier New"/>
              </a:rPr>
              <a:t>in</a:t>
            </a:r>
            <a:r>
              <a:rPr lang="en-US" dirty="0"/>
              <a:t>: 16-bit input used to update specified memory slot if load is 1</a:t>
            </a:r>
            <a:endParaRPr dirty="0"/>
          </a:p>
          <a:p>
            <a:pPr marL="640080" lvl="1" indent="-283464" algn="l" rtl="0">
              <a:lnSpc>
                <a:spcPct val="110000"/>
              </a:lnSpc>
              <a:spcBef>
                <a:spcPts val="24"/>
              </a:spcBef>
              <a:spcAft>
                <a:spcPts val="0"/>
              </a:spcAft>
              <a:buSzPts val="2420"/>
              <a:buChar char="▪"/>
            </a:pPr>
            <a:r>
              <a:rPr lang="en-US" b="1" dirty="0">
                <a:latin typeface="Courier New"/>
                <a:ea typeface="Courier New"/>
                <a:cs typeface="Courier New"/>
                <a:sym typeface="Courier New"/>
              </a:rPr>
              <a:t>load</a:t>
            </a:r>
            <a:r>
              <a:rPr lang="en-US" dirty="0"/>
              <a:t>: if 1, then in should be written to specified memory slot</a:t>
            </a:r>
            <a:endParaRPr dirty="0"/>
          </a:p>
          <a:p>
            <a:pPr marL="640080" lvl="1" indent="-283464" algn="l" rtl="0">
              <a:lnSpc>
                <a:spcPct val="110000"/>
              </a:lnSpc>
              <a:spcBef>
                <a:spcPts val="24"/>
              </a:spcBef>
              <a:spcAft>
                <a:spcPts val="0"/>
              </a:spcAft>
              <a:buSzPts val="2420"/>
              <a:buChar char="▪"/>
            </a:pPr>
            <a:r>
              <a:rPr lang="en-US" b="1" dirty="0">
                <a:latin typeface="Courier New"/>
                <a:ea typeface="Courier New"/>
                <a:cs typeface="Courier New"/>
                <a:sym typeface="Courier New"/>
              </a:rPr>
              <a:t>out</a:t>
            </a:r>
            <a:r>
              <a:rPr lang="en-US" dirty="0"/>
              <a:t>: 16-bit output from the slot specified by address</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RAM8 can be built from 8 registers</a:t>
            </a:r>
            <a:endParaRPr dirty="0"/>
          </a:p>
          <a:p>
            <a:pPr marL="640080" lvl="1" indent="-283464" algn="l" rtl="0">
              <a:lnSpc>
                <a:spcPct val="110000"/>
              </a:lnSpc>
              <a:spcBef>
                <a:spcPts val="24"/>
              </a:spcBef>
              <a:spcAft>
                <a:spcPts val="0"/>
              </a:spcAft>
              <a:buSzPts val="2420"/>
              <a:buChar char="▪"/>
            </a:pPr>
            <a:r>
              <a:rPr lang="en-US" dirty="0"/>
              <a:t>address width is log</a:t>
            </a:r>
            <a:r>
              <a:rPr lang="en-US" baseline="-25000" dirty="0"/>
              <a:t>2</a:t>
            </a:r>
            <a:r>
              <a:rPr lang="en-US" dirty="0"/>
              <a:t>(8) = 3 bits</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253" name="Google Shape;253;p17"/>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27</a:t>
            </a:fld>
            <a:endParaRPr/>
          </a:p>
        </p:txBody>
      </p:sp>
      <p:sp>
        <p:nvSpPr>
          <p:cNvPr id="255" name="Google Shape;255;p17"/>
          <p:cNvSpPr/>
          <p:nvPr/>
        </p:nvSpPr>
        <p:spPr>
          <a:xfrm>
            <a:off x="5955806" y="2186370"/>
            <a:ext cx="2323846" cy="3086100"/>
          </a:xfrm>
          <a:prstGeom prst="rect">
            <a:avLst/>
          </a:prstGeom>
          <a:solidFill>
            <a:srgbClr val="F2F2F2"/>
          </a:solidFill>
          <a:ln w="2540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000"/>
              <a:buFont typeface="Arial"/>
              <a:buNone/>
            </a:pPr>
            <a:endParaRPr sz="1000" b="0" i="0" u="none" strike="noStrike" cap="none" dirty="0">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dirty="0">
                <a:solidFill>
                  <a:schemeClr val="dk1"/>
                </a:solidFill>
                <a:latin typeface="Calibri"/>
                <a:ea typeface="Calibri"/>
                <a:cs typeface="Calibri"/>
                <a:sym typeface="Calibri"/>
              </a:rPr>
              <a:t>RAM8</a:t>
            </a:r>
            <a:endParaRPr sz="1400" b="0" i="0" u="none" strike="noStrike" cap="none" dirty="0">
              <a:solidFill>
                <a:srgbClr val="000000"/>
              </a:solidFill>
              <a:latin typeface="Arial"/>
              <a:ea typeface="Arial"/>
              <a:cs typeface="Arial"/>
              <a:sym typeface="Arial"/>
            </a:endParaRPr>
          </a:p>
        </p:txBody>
      </p:sp>
      <p:sp>
        <p:nvSpPr>
          <p:cNvPr id="256" name="Google Shape;256;p17"/>
          <p:cNvSpPr txBox="1"/>
          <p:nvPr/>
        </p:nvSpPr>
        <p:spPr>
          <a:xfrm>
            <a:off x="7067529" y="3948080"/>
            <a:ext cx="659722"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nsolas"/>
                <a:ea typeface="Consolas"/>
                <a:cs typeface="Consolas"/>
                <a:sym typeface="Consolas"/>
              </a:rPr>
              <a:t>...</a:t>
            </a:r>
            <a:endParaRPr sz="1400" b="0" i="0" u="none" strike="noStrike" cap="none">
              <a:solidFill>
                <a:srgbClr val="000000"/>
              </a:solidFill>
              <a:latin typeface="Arial"/>
              <a:ea typeface="Arial"/>
              <a:cs typeface="Arial"/>
              <a:sym typeface="Arial"/>
            </a:endParaRPr>
          </a:p>
        </p:txBody>
      </p:sp>
      <p:sp>
        <p:nvSpPr>
          <p:cNvPr id="257" name="Google Shape;257;p17"/>
          <p:cNvSpPr txBox="1"/>
          <p:nvPr/>
        </p:nvSpPr>
        <p:spPr>
          <a:xfrm>
            <a:off x="6133466" y="2932300"/>
            <a:ext cx="548644" cy="40011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0</a:t>
            </a:r>
            <a:endParaRPr sz="1400" b="0" i="0" u="none" strike="noStrike" cap="none">
              <a:solidFill>
                <a:srgbClr val="000000"/>
              </a:solidFill>
              <a:latin typeface="Courier New"/>
              <a:ea typeface="Courier New"/>
              <a:cs typeface="Courier New"/>
              <a:sym typeface="Courier New"/>
            </a:endParaRPr>
          </a:p>
        </p:txBody>
      </p:sp>
      <p:sp>
        <p:nvSpPr>
          <p:cNvPr id="258" name="Google Shape;258;p17"/>
          <p:cNvSpPr txBox="1"/>
          <p:nvPr/>
        </p:nvSpPr>
        <p:spPr>
          <a:xfrm>
            <a:off x="6133466" y="3519776"/>
            <a:ext cx="548644" cy="40011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1</a:t>
            </a:r>
            <a:endParaRPr sz="1400" b="0" i="0" u="none" strike="noStrike" cap="none">
              <a:solidFill>
                <a:srgbClr val="000000"/>
              </a:solidFill>
              <a:latin typeface="Courier New"/>
              <a:ea typeface="Courier New"/>
              <a:cs typeface="Courier New"/>
              <a:sym typeface="Courier New"/>
            </a:endParaRPr>
          </a:p>
        </p:txBody>
      </p:sp>
      <p:sp>
        <p:nvSpPr>
          <p:cNvPr id="259" name="Google Shape;259;p17"/>
          <p:cNvSpPr txBox="1"/>
          <p:nvPr/>
        </p:nvSpPr>
        <p:spPr>
          <a:xfrm>
            <a:off x="5932537" y="4441873"/>
            <a:ext cx="749573" cy="40011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n-1</a:t>
            </a:r>
            <a:endParaRPr sz="1400" b="0" i="0" u="none" strike="noStrike" cap="none">
              <a:solidFill>
                <a:srgbClr val="000000"/>
              </a:solidFill>
              <a:latin typeface="Courier New"/>
              <a:ea typeface="Courier New"/>
              <a:cs typeface="Courier New"/>
              <a:sym typeface="Courier New"/>
            </a:endParaRPr>
          </a:p>
        </p:txBody>
      </p:sp>
      <p:sp>
        <p:nvSpPr>
          <p:cNvPr id="260" name="Google Shape;260;p17"/>
          <p:cNvSpPr/>
          <p:nvPr/>
        </p:nvSpPr>
        <p:spPr>
          <a:xfrm>
            <a:off x="6941053" y="5052225"/>
            <a:ext cx="252952" cy="218062"/>
          </a:xfrm>
          <a:prstGeom prst="triangle">
            <a:avLst>
              <a:gd name="adj" fmla="val 50000"/>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grpSp>
        <p:nvGrpSpPr>
          <p:cNvPr id="4" name="Group 3">
            <a:extLst>
              <a:ext uri="{FF2B5EF4-FFF2-40B4-BE49-F238E27FC236}">
                <a16:creationId xmlns:a16="http://schemas.microsoft.com/office/drawing/2014/main" id="{888FAEA5-3F44-3B47-9A05-5771A2FBA8E4}"/>
              </a:ext>
            </a:extLst>
          </p:cNvPr>
          <p:cNvGrpSpPr/>
          <p:nvPr/>
        </p:nvGrpSpPr>
        <p:grpSpPr>
          <a:xfrm>
            <a:off x="6673701" y="1437612"/>
            <a:ext cx="787655" cy="744279"/>
            <a:chOff x="6673701" y="1585529"/>
            <a:chExt cx="787655" cy="744279"/>
          </a:xfrm>
        </p:grpSpPr>
        <p:cxnSp>
          <p:nvCxnSpPr>
            <p:cNvPr id="261" name="Google Shape;261;p17"/>
            <p:cNvCxnSpPr/>
            <p:nvPr/>
          </p:nvCxnSpPr>
          <p:spPr>
            <a:xfrm rot="10800000">
              <a:off x="7067529" y="1964120"/>
              <a:ext cx="0" cy="365688"/>
            </a:xfrm>
            <a:prstGeom prst="straightConnector1">
              <a:avLst/>
            </a:prstGeom>
            <a:noFill/>
            <a:ln w="28575" cap="flat" cmpd="sng">
              <a:solidFill>
                <a:schemeClr val="dk1"/>
              </a:solidFill>
              <a:prstDash val="solid"/>
              <a:round/>
              <a:headEnd type="triangle" w="med" len="med"/>
              <a:tailEnd type="none" w="sm" len="sm"/>
            </a:ln>
          </p:spPr>
        </p:cxnSp>
        <p:sp>
          <p:nvSpPr>
            <p:cNvPr id="262" name="Google Shape;262;p17"/>
            <p:cNvSpPr txBox="1"/>
            <p:nvPr/>
          </p:nvSpPr>
          <p:spPr>
            <a:xfrm>
              <a:off x="6673701" y="1585529"/>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dirty="0">
                  <a:solidFill>
                    <a:srgbClr val="000000"/>
                  </a:solidFill>
                  <a:latin typeface="Courier New"/>
                  <a:ea typeface="Courier New"/>
                  <a:cs typeface="Courier New"/>
                  <a:sym typeface="Courier New"/>
                </a:rPr>
                <a:t>load</a:t>
              </a:r>
              <a:endParaRPr sz="1400" b="1" i="0" u="none" strike="noStrike" cap="none" dirty="0">
                <a:solidFill>
                  <a:srgbClr val="000000"/>
                </a:solidFill>
                <a:latin typeface="Courier New"/>
                <a:ea typeface="Courier New"/>
                <a:cs typeface="Courier New"/>
                <a:sym typeface="Courier New"/>
              </a:endParaRPr>
            </a:p>
          </p:txBody>
        </p:sp>
      </p:grpSp>
      <p:grpSp>
        <p:nvGrpSpPr>
          <p:cNvPr id="3" name="Group 2">
            <a:extLst>
              <a:ext uri="{FF2B5EF4-FFF2-40B4-BE49-F238E27FC236}">
                <a16:creationId xmlns:a16="http://schemas.microsoft.com/office/drawing/2014/main" id="{5C397C8A-0A58-6B4B-8D71-A90D0842A142}"/>
              </a:ext>
            </a:extLst>
          </p:cNvPr>
          <p:cNvGrpSpPr/>
          <p:nvPr/>
        </p:nvGrpSpPr>
        <p:grpSpPr>
          <a:xfrm>
            <a:off x="5168151" y="2588298"/>
            <a:ext cx="787655" cy="908797"/>
            <a:chOff x="5168151" y="2588298"/>
            <a:chExt cx="787655" cy="908797"/>
          </a:xfrm>
        </p:grpSpPr>
        <p:cxnSp>
          <p:nvCxnSpPr>
            <p:cNvPr id="263" name="Google Shape;263;p17"/>
            <p:cNvCxnSpPr/>
            <p:nvPr/>
          </p:nvCxnSpPr>
          <p:spPr>
            <a:xfrm rot="10800000">
              <a:off x="5206506" y="3113538"/>
              <a:ext cx="749300" cy="0"/>
            </a:xfrm>
            <a:prstGeom prst="straightConnector1">
              <a:avLst/>
            </a:prstGeom>
            <a:noFill/>
            <a:ln w="28575" cap="flat" cmpd="sng">
              <a:solidFill>
                <a:schemeClr val="dk1"/>
              </a:solidFill>
              <a:prstDash val="solid"/>
              <a:round/>
              <a:headEnd type="triangle" w="med" len="med"/>
              <a:tailEnd type="none" w="sm" len="sm"/>
            </a:ln>
          </p:spPr>
        </p:cxnSp>
        <p:sp>
          <p:nvSpPr>
            <p:cNvPr id="265" name="Google Shape;265;p17"/>
            <p:cNvSpPr txBox="1"/>
            <p:nvPr/>
          </p:nvSpPr>
          <p:spPr>
            <a:xfrm>
              <a:off x="5168151" y="2588298"/>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dirty="0">
                  <a:solidFill>
                    <a:srgbClr val="000000"/>
                  </a:solidFill>
                  <a:latin typeface="Courier New"/>
                  <a:ea typeface="Courier New"/>
                  <a:cs typeface="Courier New"/>
                  <a:sym typeface="Courier New"/>
                </a:rPr>
                <a:t>in</a:t>
              </a:r>
              <a:endParaRPr sz="1400" b="1" i="0" u="none" strike="noStrike" cap="none" dirty="0">
                <a:solidFill>
                  <a:srgbClr val="000000"/>
                </a:solidFill>
                <a:latin typeface="Courier New"/>
                <a:ea typeface="Courier New"/>
                <a:cs typeface="Courier New"/>
                <a:sym typeface="Courier New"/>
              </a:endParaRPr>
            </a:p>
          </p:txBody>
        </p:sp>
        <p:cxnSp>
          <p:nvCxnSpPr>
            <p:cNvPr id="267" name="Google Shape;267;p17"/>
            <p:cNvCxnSpPr/>
            <p:nvPr/>
          </p:nvCxnSpPr>
          <p:spPr>
            <a:xfrm rot="10800000" flipH="1">
              <a:off x="5481128" y="3013510"/>
              <a:ext cx="200055" cy="200055"/>
            </a:xfrm>
            <a:prstGeom prst="straightConnector1">
              <a:avLst/>
            </a:prstGeom>
            <a:noFill/>
            <a:ln w="28575" cap="flat" cmpd="sng">
              <a:solidFill>
                <a:schemeClr val="dk1"/>
              </a:solidFill>
              <a:prstDash val="solid"/>
              <a:round/>
              <a:headEnd type="none" w="sm" len="sm"/>
              <a:tailEnd type="none" w="sm" len="sm"/>
            </a:ln>
          </p:spPr>
        </p:cxnSp>
        <p:sp>
          <p:nvSpPr>
            <p:cNvPr id="269" name="Google Shape;269;p17"/>
            <p:cNvSpPr txBox="1"/>
            <p:nvPr/>
          </p:nvSpPr>
          <p:spPr>
            <a:xfrm>
              <a:off x="5364677" y="3189318"/>
              <a:ext cx="45330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16</a:t>
              </a:r>
              <a:endParaRPr sz="1400" b="1" i="0" u="none" strike="noStrike" cap="none">
                <a:solidFill>
                  <a:srgbClr val="000000"/>
                </a:solidFill>
                <a:latin typeface="Courier New"/>
                <a:ea typeface="Courier New"/>
                <a:cs typeface="Courier New"/>
                <a:sym typeface="Courier New"/>
              </a:endParaRPr>
            </a:p>
          </p:txBody>
        </p:sp>
      </p:grpSp>
      <p:grpSp>
        <p:nvGrpSpPr>
          <p:cNvPr id="2" name="Group 1">
            <a:extLst>
              <a:ext uri="{FF2B5EF4-FFF2-40B4-BE49-F238E27FC236}">
                <a16:creationId xmlns:a16="http://schemas.microsoft.com/office/drawing/2014/main" id="{1919C42B-725F-5147-8EF8-C5F95A54877F}"/>
              </a:ext>
            </a:extLst>
          </p:cNvPr>
          <p:cNvGrpSpPr/>
          <p:nvPr/>
        </p:nvGrpSpPr>
        <p:grpSpPr>
          <a:xfrm>
            <a:off x="4778187" y="3944225"/>
            <a:ext cx="1211286" cy="874675"/>
            <a:chOff x="4778187" y="3944225"/>
            <a:chExt cx="1211286" cy="874675"/>
          </a:xfrm>
        </p:grpSpPr>
        <p:cxnSp>
          <p:nvCxnSpPr>
            <p:cNvPr id="264" name="Google Shape;264;p17"/>
            <p:cNvCxnSpPr/>
            <p:nvPr/>
          </p:nvCxnSpPr>
          <p:spPr>
            <a:xfrm rot="10800000">
              <a:off x="5206506" y="4425315"/>
              <a:ext cx="749300" cy="0"/>
            </a:xfrm>
            <a:prstGeom prst="straightConnector1">
              <a:avLst/>
            </a:prstGeom>
            <a:noFill/>
            <a:ln w="28575" cap="flat" cmpd="sng">
              <a:solidFill>
                <a:schemeClr val="dk1"/>
              </a:solidFill>
              <a:prstDash val="solid"/>
              <a:round/>
              <a:headEnd type="triangle" w="med" len="med"/>
              <a:tailEnd type="none" w="sm" len="sm"/>
            </a:ln>
          </p:spPr>
        </p:cxnSp>
        <p:sp>
          <p:nvSpPr>
            <p:cNvPr id="266" name="Google Shape;266;p17"/>
            <p:cNvSpPr txBox="1"/>
            <p:nvPr/>
          </p:nvSpPr>
          <p:spPr>
            <a:xfrm>
              <a:off x="4778187" y="3944225"/>
              <a:ext cx="1211286" cy="36929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dirty="0">
                  <a:solidFill>
                    <a:srgbClr val="000000"/>
                  </a:solidFill>
                  <a:latin typeface="Courier New"/>
                  <a:ea typeface="Courier New"/>
                  <a:cs typeface="Courier New"/>
                  <a:sym typeface="Courier New"/>
                </a:rPr>
                <a:t>address</a:t>
              </a:r>
              <a:endParaRPr sz="1400" b="1" i="0" u="none" strike="noStrike" cap="none" dirty="0">
                <a:solidFill>
                  <a:srgbClr val="000000"/>
                </a:solidFill>
                <a:latin typeface="Courier New"/>
                <a:ea typeface="Courier New"/>
                <a:cs typeface="Courier New"/>
                <a:sym typeface="Courier New"/>
              </a:endParaRPr>
            </a:p>
          </p:txBody>
        </p:sp>
        <p:cxnSp>
          <p:nvCxnSpPr>
            <p:cNvPr id="268" name="Google Shape;268;p17"/>
            <p:cNvCxnSpPr/>
            <p:nvPr/>
          </p:nvCxnSpPr>
          <p:spPr>
            <a:xfrm rot="10800000" flipH="1">
              <a:off x="5481128" y="4313557"/>
              <a:ext cx="200055" cy="200055"/>
            </a:xfrm>
            <a:prstGeom prst="straightConnector1">
              <a:avLst/>
            </a:prstGeom>
            <a:noFill/>
            <a:ln w="28575" cap="flat" cmpd="sng">
              <a:solidFill>
                <a:schemeClr val="dk1"/>
              </a:solidFill>
              <a:prstDash val="solid"/>
              <a:round/>
              <a:headEnd type="none" w="sm" len="sm"/>
              <a:tailEnd type="none" w="sm" len="sm"/>
            </a:ln>
          </p:spPr>
        </p:cxnSp>
        <p:sp>
          <p:nvSpPr>
            <p:cNvPr id="270" name="Google Shape;270;p17"/>
            <p:cNvSpPr txBox="1"/>
            <p:nvPr/>
          </p:nvSpPr>
          <p:spPr>
            <a:xfrm>
              <a:off x="5341409" y="4511123"/>
              <a:ext cx="45330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dirty="0">
                  <a:solidFill>
                    <a:srgbClr val="000000"/>
                  </a:solidFill>
                  <a:latin typeface="Courier New"/>
                  <a:ea typeface="Courier New"/>
                  <a:cs typeface="Courier New"/>
                  <a:sym typeface="Courier New"/>
                </a:rPr>
                <a:t>k</a:t>
              </a:r>
              <a:endParaRPr sz="1400" b="1" i="0" u="none" strike="noStrike" cap="none" dirty="0">
                <a:solidFill>
                  <a:srgbClr val="000000"/>
                </a:solidFill>
                <a:latin typeface="Courier New"/>
                <a:ea typeface="Courier New"/>
                <a:cs typeface="Courier New"/>
                <a:sym typeface="Courier New"/>
              </a:endParaRPr>
            </a:p>
          </p:txBody>
        </p:sp>
      </p:grpSp>
      <p:grpSp>
        <p:nvGrpSpPr>
          <p:cNvPr id="5" name="Group 4">
            <a:extLst>
              <a:ext uri="{FF2B5EF4-FFF2-40B4-BE49-F238E27FC236}">
                <a16:creationId xmlns:a16="http://schemas.microsoft.com/office/drawing/2014/main" id="{05F9F30D-2625-5246-86FE-82BFC655AB96}"/>
              </a:ext>
            </a:extLst>
          </p:cNvPr>
          <p:cNvGrpSpPr/>
          <p:nvPr/>
        </p:nvGrpSpPr>
        <p:grpSpPr>
          <a:xfrm>
            <a:off x="8218302" y="2559552"/>
            <a:ext cx="787655" cy="908797"/>
            <a:chOff x="8218302" y="2559552"/>
            <a:chExt cx="787655" cy="908797"/>
          </a:xfrm>
        </p:grpSpPr>
        <p:cxnSp>
          <p:nvCxnSpPr>
            <p:cNvPr id="271" name="Google Shape;271;p17"/>
            <p:cNvCxnSpPr/>
            <p:nvPr/>
          </p:nvCxnSpPr>
          <p:spPr>
            <a:xfrm rot="10800000">
              <a:off x="8256657" y="3084792"/>
              <a:ext cx="749300" cy="0"/>
            </a:xfrm>
            <a:prstGeom prst="straightConnector1">
              <a:avLst/>
            </a:prstGeom>
            <a:noFill/>
            <a:ln w="28575" cap="flat" cmpd="sng">
              <a:solidFill>
                <a:schemeClr val="dk1"/>
              </a:solidFill>
              <a:prstDash val="solid"/>
              <a:round/>
              <a:headEnd type="triangle" w="med" len="med"/>
              <a:tailEnd type="none" w="sm" len="sm"/>
            </a:ln>
          </p:spPr>
        </p:cxnSp>
        <p:sp>
          <p:nvSpPr>
            <p:cNvPr id="272" name="Google Shape;272;p17"/>
            <p:cNvSpPr txBox="1"/>
            <p:nvPr/>
          </p:nvSpPr>
          <p:spPr>
            <a:xfrm>
              <a:off x="8218302" y="2559552"/>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out</a:t>
              </a:r>
              <a:endParaRPr sz="1400" b="1" i="0" u="none" strike="noStrike" cap="none">
                <a:solidFill>
                  <a:srgbClr val="000000"/>
                </a:solidFill>
                <a:latin typeface="Courier New"/>
                <a:ea typeface="Courier New"/>
                <a:cs typeface="Courier New"/>
                <a:sym typeface="Courier New"/>
              </a:endParaRPr>
            </a:p>
          </p:txBody>
        </p:sp>
        <p:cxnSp>
          <p:nvCxnSpPr>
            <p:cNvPr id="273" name="Google Shape;273;p17"/>
            <p:cNvCxnSpPr/>
            <p:nvPr/>
          </p:nvCxnSpPr>
          <p:spPr>
            <a:xfrm rot="10800000" flipH="1">
              <a:off x="8531279" y="2984764"/>
              <a:ext cx="200055" cy="200055"/>
            </a:xfrm>
            <a:prstGeom prst="straightConnector1">
              <a:avLst/>
            </a:prstGeom>
            <a:noFill/>
            <a:ln w="28575" cap="flat" cmpd="sng">
              <a:solidFill>
                <a:schemeClr val="dk1"/>
              </a:solidFill>
              <a:prstDash val="solid"/>
              <a:round/>
              <a:headEnd type="none" w="sm" len="sm"/>
              <a:tailEnd type="none" w="sm" len="sm"/>
            </a:ln>
          </p:spPr>
        </p:cxnSp>
        <p:sp>
          <p:nvSpPr>
            <p:cNvPr id="274" name="Google Shape;274;p17"/>
            <p:cNvSpPr txBox="1"/>
            <p:nvPr/>
          </p:nvSpPr>
          <p:spPr>
            <a:xfrm>
              <a:off x="8414828" y="3160572"/>
              <a:ext cx="45330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16</a:t>
              </a:r>
              <a:endParaRPr sz="1400" b="1" i="0" u="none" strike="noStrike" cap="none">
                <a:solidFill>
                  <a:srgbClr val="000000"/>
                </a:solidFill>
                <a:latin typeface="Courier New"/>
                <a:ea typeface="Courier New"/>
                <a:cs typeface="Courier New"/>
                <a:sym typeface="Courier New"/>
              </a:endParaRPr>
            </a:p>
          </p:txBody>
        </p:sp>
      </p:grpSp>
      <p:sp>
        <p:nvSpPr>
          <p:cNvPr id="275" name="Google Shape;275;p17"/>
          <p:cNvSpPr/>
          <p:nvPr/>
        </p:nvSpPr>
        <p:spPr>
          <a:xfrm>
            <a:off x="6750581" y="2822910"/>
            <a:ext cx="1409496" cy="530925"/>
          </a:xfrm>
          <a:prstGeom prst="rect">
            <a:avLst/>
          </a:prstGeom>
          <a:solidFill>
            <a:srgbClr val="F2F2F2"/>
          </a:solid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dirty="0">
                <a:solidFill>
                  <a:schemeClr val="dk1"/>
                </a:solidFill>
                <a:latin typeface="Calibri"/>
                <a:ea typeface="Calibri"/>
                <a:cs typeface="Calibri"/>
                <a:sym typeface="Calibri"/>
              </a:rPr>
              <a:t>Register</a:t>
            </a:r>
            <a:endParaRPr sz="1400" b="1" i="0" u="none" strike="noStrike" cap="none" dirty="0">
              <a:solidFill>
                <a:srgbClr val="000000"/>
              </a:solidFill>
              <a:latin typeface="Calibri"/>
              <a:ea typeface="Calibri"/>
              <a:cs typeface="Calibri"/>
              <a:sym typeface="Calibri"/>
            </a:endParaRPr>
          </a:p>
        </p:txBody>
      </p:sp>
      <p:sp>
        <p:nvSpPr>
          <p:cNvPr id="276" name="Google Shape;276;p17"/>
          <p:cNvSpPr/>
          <p:nvPr/>
        </p:nvSpPr>
        <p:spPr>
          <a:xfrm>
            <a:off x="6750581" y="3459450"/>
            <a:ext cx="1409496" cy="530925"/>
          </a:xfrm>
          <a:prstGeom prst="rect">
            <a:avLst/>
          </a:prstGeom>
          <a:solidFill>
            <a:srgbClr val="F2F2F2"/>
          </a:solid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alibri"/>
                <a:ea typeface="Calibri"/>
                <a:cs typeface="Calibri"/>
                <a:sym typeface="Calibri"/>
              </a:rPr>
              <a:t>Register</a:t>
            </a:r>
            <a:endParaRPr sz="1400" b="1" i="0" u="none" strike="noStrike" cap="none">
              <a:solidFill>
                <a:srgbClr val="000000"/>
              </a:solidFill>
              <a:latin typeface="Calibri"/>
              <a:ea typeface="Calibri"/>
              <a:cs typeface="Calibri"/>
              <a:sym typeface="Calibri"/>
            </a:endParaRPr>
          </a:p>
        </p:txBody>
      </p:sp>
      <p:sp>
        <p:nvSpPr>
          <p:cNvPr id="277" name="Google Shape;277;p17"/>
          <p:cNvSpPr/>
          <p:nvPr/>
        </p:nvSpPr>
        <p:spPr>
          <a:xfrm>
            <a:off x="6750581" y="4371839"/>
            <a:ext cx="1409496" cy="530925"/>
          </a:xfrm>
          <a:prstGeom prst="rect">
            <a:avLst/>
          </a:prstGeom>
          <a:solidFill>
            <a:srgbClr val="F2F2F2"/>
          </a:solid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alibri"/>
                <a:ea typeface="Calibri"/>
                <a:cs typeface="Calibri"/>
                <a:sym typeface="Calibri"/>
              </a:rPr>
              <a:t>Register</a:t>
            </a:r>
            <a:endParaRPr sz="1400" b="1" i="0" u="none" strike="noStrike" cap="none">
              <a:solidFill>
                <a:srgbClr val="000000"/>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5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2">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52">
                                            <p:txEl>
                                              <p:pRg st="4" end="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52">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5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p18"/>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Building Memory: RAM8 From Registers</a:t>
            </a:r>
            <a:endParaRPr/>
          </a:p>
        </p:txBody>
      </p:sp>
      <p:sp>
        <p:nvSpPr>
          <p:cNvPr id="283" name="Google Shape;283;p18"/>
          <p:cNvSpPr txBox="1">
            <a:spLocks noGrp="1"/>
          </p:cNvSpPr>
          <p:nvPr>
            <p:ph type="body" idx="1"/>
          </p:nvPr>
        </p:nvSpPr>
        <p:spPr>
          <a:xfrm>
            <a:off x="396875" y="1362075"/>
            <a:ext cx="5126103"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Step 1: Route </a:t>
            </a:r>
            <a:r>
              <a:rPr lang="en-US" b="1" dirty="0">
                <a:latin typeface="Courier New"/>
                <a:ea typeface="Courier New"/>
                <a:cs typeface="Courier New"/>
                <a:sym typeface="Courier New"/>
              </a:rPr>
              <a:t>in</a:t>
            </a:r>
            <a:r>
              <a:rPr lang="en-US" dirty="0"/>
              <a:t> to every register</a:t>
            </a:r>
            <a:endParaRPr dirty="0"/>
          </a:p>
          <a:p>
            <a:pPr marL="640080" lvl="1" indent="-283464" algn="l" rtl="0">
              <a:lnSpc>
                <a:spcPct val="110000"/>
              </a:lnSpc>
              <a:spcBef>
                <a:spcPts val="24"/>
              </a:spcBef>
              <a:spcAft>
                <a:spcPts val="0"/>
              </a:spcAft>
              <a:buSzPts val="2420"/>
              <a:buChar char="▪"/>
            </a:pPr>
            <a:r>
              <a:rPr lang="en-US" dirty="0"/>
              <a:t>We don’t want to update every register, however</a:t>
            </a:r>
            <a:endParaRPr dirty="0"/>
          </a:p>
          <a:p>
            <a:pPr marL="640080" lvl="1" indent="-283464" algn="l" rtl="0">
              <a:lnSpc>
                <a:spcPct val="110000"/>
              </a:lnSpc>
              <a:spcBef>
                <a:spcPts val="24"/>
              </a:spcBef>
              <a:spcAft>
                <a:spcPts val="0"/>
              </a:spcAft>
              <a:buSzPts val="2420"/>
              <a:buChar char="▪"/>
            </a:pPr>
            <a:r>
              <a:rPr lang="en-US" dirty="0"/>
              <a:t>Solution: choose which register to enable with </a:t>
            </a:r>
            <a:r>
              <a:rPr lang="en-US" b="1" dirty="0">
                <a:latin typeface="Courier New"/>
                <a:ea typeface="Courier New"/>
                <a:cs typeface="Courier New"/>
                <a:sym typeface="Courier New"/>
              </a:rPr>
              <a:t>address</a:t>
            </a:r>
            <a:endParaRPr b="1" dirty="0">
              <a:latin typeface="Courier New"/>
              <a:ea typeface="Courier New"/>
              <a:cs typeface="Courier New"/>
              <a:sym typeface="Courier New"/>
            </a:endParaRPr>
          </a:p>
          <a:p>
            <a:pPr marL="640080" lvl="1" indent="-129794" algn="l" rtl="0">
              <a:lnSpc>
                <a:spcPct val="110000"/>
              </a:lnSpc>
              <a:spcBef>
                <a:spcPts val="24"/>
              </a:spcBef>
              <a:spcAft>
                <a:spcPts val="0"/>
              </a:spcAft>
              <a:buSzPts val="2420"/>
              <a:buNone/>
            </a:pPr>
            <a:endParaRPr dirty="0"/>
          </a:p>
          <a:p>
            <a:pPr marL="347472" lvl="0" indent="-347472" algn="l" rtl="0">
              <a:lnSpc>
                <a:spcPct val="110000"/>
              </a:lnSpc>
              <a:spcBef>
                <a:spcPts val="440"/>
              </a:spcBef>
              <a:spcAft>
                <a:spcPts val="0"/>
              </a:spcAft>
              <a:buSzPts val="2080"/>
              <a:buFont typeface="Noto Sans Symbols"/>
              <a:buChar char="❖"/>
            </a:pPr>
            <a:r>
              <a:rPr lang="en-US" dirty="0"/>
              <a:t>Step 2: Choose which register to use for the output</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When we think about making </a:t>
            </a:r>
            <a:r>
              <a:rPr lang="en-US" i="1" dirty="0"/>
              <a:t>choices</a:t>
            </a:r>
            <a:r>
              <a:rPr lang="en-US" dirty="0"/>
              <a:t> in hardware, we want to think about Mux and </a:t>
            </a:r>
            <a:r>
              <a:rPr lang="en-US" dirty="0" err="1"/>
              <a:t>DMux</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284" name="Google Shape;284;p18"/>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28</a:t>
            </a:fld>
            <a:endParaRPr/>
          </a:p>
        </p:txBody>
      </p:sp>
      <p:grpSp>
        <p:nvGrpSpPr>
          <p:cNvPr id="285" name="Google Shape;285;p18"/>
          <p:cNvGrpSpPr/>
          <p:nvPr/>
        </p:nvGrpSpPr>
        <p:grpSpPr>
          <a:xfrm>
            <a:off x="4726672" y="1804660"/>
            <a:ext cx="4227770" cy="3834858"/>
            <a:chOff x="4724400" y="1361309"/>
            <a:chExt cx="4227770" cy="3834858"/>
          </a:xfrm>
        </p:grpSpPr>
        <p:sp>
          <p:nvSpPr>
            <p:cNvPr id="286" name="Google Shape;286;p18"/>
            <p:cNvSpPr/>
            <p:nvPr/>
          </p:nvSpPr>
          <p:spPr>
            <a:xfrm>
              <a:off x="5902019" y="2110067"/>
              <a:ext cx="2323846" cy="3086100"/>
            </a:xfrm>
            <a:prstGeom prst="rect">
              <a:avLst/>
            </a:prstGeom>
            <a:solidFill>
              <a:srgbClr val="F2F2F2"/>
            </a:solidFill>
            <a:ln w="2540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000"/>
                <a:buFont typeface="Arial"/>
                <a:buNone/>
              </a:pPr>
              <a:endParaRPr sz="10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alibri"/>
                  <a:ea typeface="Calibri"/>
                  <a:cs typeface="Calibri"/>
                  <a:sym typeface="Calibri"/>
                </a:rPr>
                <a:t>RAM8</a:t>
              </a:r>
              <a:endParaRPr sz="1400" b="0" i="0" u="none" strike="noStrike" cap="none">
                <a:solidFill>
                  <a:srgbClr val="000000"/>
                </a:solidFill>
                <a:latin typeface="Arial"/>
                <a:ea typeface="Arial"/>
                <a:cs typeface="Arial"/>
                <a:sym typeface="Arial"/>
              </a:endParaRPr>
            </a:p>
          </p:txBody>
        </p:sp>
        <p:sp>
          <p:nvSpPr>
            <p:cNvPr id="287" name="Google Shape;287;p18"/>
            <p:cNvSpPr txBox="1"/>
            <p:nvPr/>
          </p:nvSpPr>
          <p:spPr>
            <a:xfrm>
              <a:off x="7013742" y="3871777"/>
              <a:ext cx="659722"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nsolas"/>
                  <a:ea typeface="Consolas"/>
                  <a:cs typeface="Consolas"/>
                  <a:sym typeface="Consolas"/>
                </a:rPr>
                <a:t>...</a:t>
              </a:r>
              <a:endParaRPr sz="1400" b="0" i="0" u="none" strike="noStrike" cap="none">
                <a:solidFill>
                  <a:srgbClr val="000000"/>
                </a:solidFill>
                <a:latin typeface="Arial"/>
                <a:ea typeface="Arial"/>
                <a:cs typeface="Arial"/>
                <a:sym typeface="Arial"/>
              </a:endParaRPr>
            </a:p>
          </p:txBody>
        </p:sp>
        <p:sp>
          <p:nvSpPr>
            <p:cNvPr id="288" name="Google Shape;288;p18"/>
            <p:cNvSpPr txBox="1"/>
            <p:nvPr/>
          </p:nvSpPr>
          <p:spPr>
            <a:xfrm>
              <a:off x="6079679" y="2855997"/>
              <a:ext cx="548644" cy="40011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0</a:t>
              </a:r>
              <a:endParaRPr sz="1400" b="0" i="0" u="none" strike="noStrike" cap="none">
                <a:solidFill>
                  <a:srgbClr val="000000"/>
                </a:solidFill>
                <a:latin typeface="Courier New"/>
                <a:ea typeface="Courier New"/>
                <a:cs typeface="Courier New"/>
                <a:sym typeface="Courier New"/>
              </a:endParaRPr>
            </a:p>
          </p:txBody>
        </p:sp>
        <p:sp>
          <p:nvSpPr>
            <p:cNvPr id="289" name="Google Shape;289;p18"/>
            <p:cNvSpPr txBox="1"/>
            <p:nvPr/>
          </p:nvSpPr>
          <p:spPr>
            <a:xfrm>
              <a:off x="6079679" y="3443473"/>
              <a:ext cx="548644" cy="40011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1</a:t>
              </a:r>
              <a:endParaRPr sz="1400" b="0" i="0" u="none" strike="noStrike" cap="none">
                <a:solidFill>
                  <a:srgbClr val="000000"/>
                </a:solidFill>
                <a:latin typeface="Courier New"/>
                <a:ea typeface="Courier New"/>
                <a:cs typeface="Courier New"/>
                <a:sym typeface="Courier New"/>
              </a:endParaRPr>
            </a:p>
          </p:txBody>
        </p:sp>
        <p:sp>
          <p:nvSpPr>
            <p:cNvPr id="290" name="Google Shape;290;p18"/>
            <p:cNvSpPr txBox="1"/>
            <p:nvPr/>
          </p:nvSpPr>
          <p:spPr>
            <a:xfrm>
              <a:off x="5878750" y="4365570"/>
              <a:ext cx="749573" cy="40011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n-1</a:t>
              </a:r>
              <a:endParaRPr sz="1400" b="0" i="0" u="none" strike="noStrike" cap="none">
                <a:solidFill>
                  <a:srgbClr val="000000"/>
                </a:solidFill>
                <a:latin typeface="Courier New"/>
                <a:ea typeface="Courier New"/>
                <a:cs typeface="Courier New"/>
                <a:sym typeface="Courier New"/>
              </a:endParaRPr>
            </a:p>
          </p:txBody>
        </p:sp>
        <p:sp>
          <p:nvSpPr>
            <p:cNvPr id="291" name="Google Shape;291;p18"/>
            <p:cNvSpPr/>
            <p:nvPr/>
          </p:nvSpPr>
          <p:spPr>
            <a:xfrm>
              <a:off x="6887266" y="4975922"/>
              <a:ext cx="252952" cy="218062"/>
            </a:xfrm>
            <a:prstGeom prst="triangle">
              <a:avLst>
                <a:gd name="adj" fmla="val 50000"/>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cxnSp>
          <p:nvCxnSpPr>
            <p:cNvPr id="292" name="Google Shape;292;p18"/>
            <p:cNvCxnSpPr/>
            <p:nvPr/>
          </p:nvCxnSpPr>
          <p:spPr>
            <a:xfrm rot="10800000">
              <a:off x="7013742" y="1739900"/>
              <a:ext cx="0" cy="365688"/>
            </a:xfrm>
            <a:prstGeom prst="straightConnector1">
              <a:avLst/>
            </a:prstGeom>
            <a:noFill/>
            <a:ln w="28575" cap="flat" cmpd="sng">
              <a:solidFill>
                <a:schemeClr val="dk1"/>
              </a:solidFill>
              <a:prstDash val="solid"/>
              <a:round/>
              <a:headEnd type="triangle" w="med" len="med"/>
              <a:tailEnd type="none" w="sm" len="sm"/>
            </a:ln>
          </p:spPr>
        </p:cxnSp>
        <p:sp>
          <p:nvSpPr>
            <p:cNvPr id="293" name="Google Shape;293;p18"/>
            <p:cNvSpPr txBox="1"/>
            <p:nvPr/>
          </p:nvSpPr>
          <p:spPr>
            <a:xfrm>
              <a:off x="6619914" y="1361309"/>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dirty="0">
                  <a:solidFill>
                    <a:srgbClr val="000000"/>
                  </a:solidFill>
                  <a:latin typeface="Courier New"/>
                  <a:ea typeface="Courier New"/>
                  <a:cs typeface="Courier New"/>
                  <a:sym typeface="Courier New"/>
                </a:rPr>
                <a:t>load</a:t>
              </a:r>
              <a:endParaRPr sz="1400" b="1" i="0" u="none" strike="noStrike" cap="none" dirty="0">
                <a:solidFill>
                  <a:srgbClr val="000000"/>
                </a:solidFill>
                <a:latin typeface="Courier New"/>
                <a:ea typeface="Courier New"/>
                <a:cs typeface="Courier New"/>
                <a:sym typeface="Courier New"/>
              </a:endParaRPr>
            </a:p>
          </p:txBody>
        </p:sp>
        <p:cxnSp>
          <p:nvCxnSpPr>
            <p:cNvPr id="294" name="Google Shape;294;p18"/>
            <p:cNvCxnSpPr/>
            <p:nvPr/>
          </p:nvCxnSpPr>
          <p:spPr>
            <a:xfrm rot="10800000">
              <a:off x="5152719" y="3037235"/>
              <a:ext cx="749300" cy="0"/>
            </a:xfrm>
            <a:prstGeom prst="straightConnector1">
              <a:avLst/>
            </a:prstGeom>
            <a:noFill/>
            <a:ln w="28575" cap="flat" cmpd="sng">
              <a:solidFill>
                <a:schemeClr val="dk1"/>
              </a:solidFill>
              <a:prstDash val="solid"/>
              <a:round/>
              <a:headEnd type="triangle" w="med" len="med"/>
              <a:tailEnd type="none" w="sm" len="sm"/>
            </a:ln>
          </p:spPr>
        </p:cxnSp>
        <p:cxnSp>
          <p:nvCxnSpPr>
            <p:cNvPr id="295" name="Google Shape;295;p18"/>
            <p:cNvCxnSpPr/>
            <p:nvPr/>
          </p:nvCxnSpPr>
          <p:spPr>
            <a:xfrm rot="10800000">
              <a:off x="5152719" y="4349012"/>
              <a:ext cx="749300" cy="0"/>
            </a:xfrm>
            <a:prstGeom prst="straightConnector1">
              <a:avLst/>
            </a:prstGeom>
            <a:noFill/>
            <a:ln w="28575" cap="flat" cmpd="sng">
              <a:solidFill>
                <a:schemeClr val="dk1"/>
              </a:solidFill>
              <a:prstDash val="solid"/>
              <a:round/>
              <a:headEnd type="triangle" w="med" len="med"/>
              <a:tailEnd type="none" w="sm" len="sm"/>
            </a:ln>
          </p:spPr>
        </p:cxnSp>
        <p:sp>
          <p:nvSpPr>
            <p:cNvPr id="296" name="Google Shape;296;p18"/>
            <p:cNvSpPr txBox="1"/>
            <p:nvPr/>
          </p:nvSpPr>
          <p:spPr>
            <a:xfrm>
              <a:off x="5114364" y="2511995"/>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in</a:t>
              </a:r>
              <a:endParaRPr sz="1400" b="1" i="0" u="none" strike="noStrike" cap="none">
                <a:solidFill>
                  <a:srgbClr val="000000"/>
                </a:solidFill>
                <a:latin typeface="Courier New"/>
                <a:ea typeface="Courier New"/>
                <a:cs typeface="Courier New"/>
                <a:sym typeface="Courier New"/>
              </a:endParaRPr>
            </a:p>
          </p:txBody>
        </p:sp>
        <p:sp>
          <p:nvSpPr>
            <p:cNvPr id="297" name="Google Shape;297;p18"/>
            <p:cNvSpPr txBox="1"/>
            <p:nvPr/>
          </p:nvSpPr>
          <p:spPr>
            <a:xfrm>
              <a:off x="4724400" y="3867922"/>
              <a:ext cx="1211286" cy="36929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address</a:t>
              </a:r>
              <a:endParaRPr sz="1400" b="1" i="0" u="none" strike="noStrike" cap="none">
                <a:solidFill>
                  <a:srgbClr val="000000"/>
                </a:solidFill>
                <a:latin typeface="Courier New"/>
                <a:ea typeface="Courier New"/>
                <a:cs typeface="Courier New"/>
                <a:sym typeface="Courier New"/>
              </a:endParaRPr>
            </a:p>
          </p:txBody>
        </p:sp>
        <p:cxnSp>
          <p:nvCxnSpPr>
            <p:cNvPr id="298" name="Google Shape;298;p18"/>
            <p:cNvCxnSpPr/>
            <p:nvPr/>
          </p:nvCxnSpPr>
          <p:spPr>
            <a:xfrm rot="10800000" flipH="1">
              <a:off x="5427341" y="2937207"/>
              <a:ext cx="200055" cy="200055"/>
            </a:xfrm>
            <a:prstGeom prst="straightConnector1">
              <a:avLst/>
            </a:prstGeom>
            <a:noFill/>
            <a:ln w="28575" cap="flat" cmpd="sng">
              <a:solidFill>
                <a:schemeClr val="dk1"/>
              </a:solidFill>
              <a:prstDash val="solid"/>
              <a:round/>
              <a:headEnd type="none" w="sm" len="sm"/>
              <a:tailEnd type="none" w="sm" len="sm"/>
            </a:ln>
          </p:spPr>
        </p:cxnSp>
        <p:cxnSp>
          <p:nvCxnSpPr>
            <p:cNvPr id="299" name="Google Shape;299;p18"/>
            <p:cNvCxnSpPr/>
            <p:nvPr/>
          </p:nvCxnSpPr>
          <p:spPr>
            <a:xfrm rot="10800000" flipH="1">
              <a:off x="5427341" y="4237254"/>
              <a:ext cx="200055" cy="200055"/>
            </a:xfrm>
            <a:prstGeom prst="straightConnector1">
              <a:avLst/>
            </a:prstGeom>
            <a:noFill/>
            <a:ln w="28575" cap="flat" cmpd="sng">
              <a:solidFill>
                <a:schemeClr val="dk1"/>
              </a:solidFill>
              <a:prstDash val="solid"/>
              <a:round/>
              <a:headEnd type="none" w="sm" len="sm"/>
              <a:tailEnd type="none" w="sm" len="sm"/>
            </a:ln>
          </p:spPr>
        </p:cxnSp>
        <p:sp>
          <p:nvSpPr>
            <p:cNvPr id="300" name="Google Shape;300;p18"/>
            <p:cNvSpPr txBox="1"/>
            <p:nvPr/>
          </p:nvSpPr>
          <p:spPr>
            <a:xfrm>
              <a:off x="5310890" y="3113015"/>
              <a:ext cx="45330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16</a:t>
              </a:r>
              <a:endParaRPr sz="1400" b="1" i="0" u="none" strike="noStrike" cap="none">
                <a:solidFill>
                  <a:srgbClr val="000000"/>
                </a:solidFill>
                <a:latin typeface="Courier New"/>
                <a:ea typeface="Courier New"/>
                <a:cs typeface="Courier New"/>
                <a:sym typeface="Courier New"/>
              </a:endParaRPr>
            </a:p>
          </p:txBody>
        </p:sp>
        <p:sp>
          <p:nvSpPr>
            <p:cNvPr id="301" name="Google Shape;301;p18"/>
            <p:cNvSpPr txBox="1"/>
            <p:nvPr/>
          </p:nvSpPr>
          <p:spPr>
            <a:xfrm>
              <a:off x="5287622" y="4434820"/>
              <a:ext cx="45330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k</a:t>
              </a:r>
              <a:endParaRPr sz="1400" b="1" i="0" u="none" strike="noStrike" cap="none">
                <a:solidFill>
                  <a:srgbClr val="000000"/>
                </a:solidFill>
                <a:latin typeface="Courier New"/>
                <a:ea typeface="Courier New"/>
                <a:cs typeface="Courier New"/>
                <a:sym typeface="Courier New"/>
              </a:endParaRPr>
            </a:p>
          </p:txBody>
        </p:sp>
        <p:cxnSp>
          <p:nvCxnSpPr>
            <p:cNvPr id="302" name="Google Shape;302;p18"/>
            <p:cNvCxnSpPr/>
            <p:nvPr/>
          </p:nvCxnSpPr>
          <p:spPr>
            <a:xfrm rot="10800000">
              <a:off x="8202870" y="3008489"/>
              <a:ext cx="749300" cy="0"/>
            </a:xfrm>
            <a:prstGeom prst="straightConnector1">
              <a:avLst/>
            </a:prstGeom>
            <a:noFill/>
            <a:ln w="28575" cap="flat" cmpd="sng">
              <a:solidFill>
                <a:schemeClr val="dk1"/>
              </a:solidFill>
              <a:prstDash val="solid"/>
              <a:round/>
              <a:headEnd type="triangle" w="med" len="med"/>
              <a:tailEnd type="none" w="sm" len="sm"/>
            </a:ln>
          </p:spPr>
        </p:cxnSp>
        <p:sp>
          <p:nvSpPr>
            <p:cNvPr id="303" name="Google Shape;303;p18"/>
            <p:cNvSpPr txBox="1"/>
            <p:nvPr/>
          </p:nvSpPr>
          <p:spPr>
            <a:xfrm>
              <a:off x="8164515" y="2483249"/>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out</a:t>
              </a:r>
              <a:endParaRPr sz="1400" b="1" i="0" u="none" strike="noStrike" cap="none">
                <a:solidFill>
                  <a:srgbClr val="000000"/>
                </a:solidFill>
                <a:latin typeface="Courier New"/>
                <a:ea typeface="Courier New"/>
                <a:cs typeface="Courier New"/>
                <a:sym typeface="Courier New"/>
              </a:endParaRPr>
            </a:p>
          </p:txBody>
        </p:sp>
        <p:cxnSp>
          <p:nvCxnSpPr>
            <p:cNvPr id="304" name="Google Shape;304;p18"/>
            <p:cNvCxnSpPr/>
            <p:nvPr/>
          </p:nvCxnSpPr>
          <p:spPr>
            <a:xfrm rot="10800000" flipH="1">
              <a:off x="8477492" y="2908461"/>
              <a:ext cx="200055" cy="200055"/>
            </a:xfrm>
            <a:prstGeom prst="straightConnector1">
              <a:avLst/>
            </a:prstGeom>
            <a:noFill/>
            <a:ln w="28575" cap="flat" cmpd="sng">
              <a:solidFill>
                <a:schemeClr val="dk1"/>
              </a:solidFill>
              <a:prstDash val="solid"/>
              <a:round/>
              <a:headEnd type="none" w="sm" len="sm"/>
              <a:tailEnd type="none" w="sm" len="sm"/>
            </a:ln>
          </p:spPr>
        </p:cxnSp>
        <p:sp>
          <p:nvSpPr>
            <p:cNvPr id="305" name="Google Shape;305;p18"/>
            <p:cNvSpPr txBox="1"/>
            <p:nvPr/>
          </p:nvSpPr>
          <p:spPr>
            <a:xfrm>
              <a:off x="8361041" y="3084269"/>
              <a:ext cx="45330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16</a:t>
              </a:r>
              <a:endParaRPr sz="1400" b="1" i="0" u="none" strike="noStrike" cap="none">
                <a:solidFill>
                  <a:srgbClr val="000000"/>
                </a:solidFill>
                <a:latin typeface="Courier New"/>
                <a:ea typeface="Courier New"/>
                <a:cs typeface="Courier New"/>
                <a:sym typeface="Courier New"/>
              </a:endParaRPr>
            </a:p>
          </p:txBody>
        </p:sp>
        <p:sp>
          <p:nvSpPr>
            <p:cNvPr id="306" name="Google Shape;306;p18"/>
            <p:cNvSpPr/>
            <p:nvPr/>
          </p:nvSpPr>
          <p:spPr>
            <a:xfrm>
              <a:off x="6696794" y="2746607"/>
              <a:ext cx="1409496" cy="530925"/>
            </a:xfrm>
            <a:prstGeom prst="rect">
              <a:avLst/>
            </a:prstGeom>
            <a:solidFill>
              <a:srgbClr val="F2F2F2"/>
            </a:solid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alibri"/>
                  <a:ea typeface="Calibri"/>
                  <a:cs typeface="Calibri"/>
                  <a:sym typeface="Calibri"/>
                </a:rPr>
                <a:t>Register</a:t>
              </a:r>
              <a:endParaRPr sz="1400" b="1" i="0" u="none" strike="noStrike" cap="none">
                <a:solidFill>
                  <a:srgbClr val="000000"/>
                </a:solidFill>
                <a:latin typeface="Calibri"/>
                <a:ea typeface="Calibri"/>
                <a:cs typeface="Calibri"/>
                <a:sym typeface="Calibri"/>
              </a:endParaRPr>
            </a:p>
          </p:txBody>
        </p:sp>
        <p:sp>
          <p:nvSpPr>
            <p:cNvPr id="307" name="Google Shape;307;p18"/>
            <p:cNvSpPr/>
            <p:nvPr/>
          </p:nvSpPr>
          <p:spPr>
            <a:xfrm>
              <a:off x="6696794" y="3383147"/>
              <a:ext cx="1409496" cy="530925"/>
            </a:xfrm>
            <a:prstGeom prst="rect">
              <a:avLst/>
            </a:prstGeom>
            <a:solidFill>
              <a:srgbClr val="F2F2F2"/>
            </a:solid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alibri"/>
                  <a:ea typeface="Calibri"/>
                  <a:cs typeface="Calibri"/>
                  <a:sym typeface="Calibri"/>
                </a:rPr>
                <a:t>Register</a:t>
              </a:r>
              <a:endParaRPr sz="1400" b="1" i="0" u="none" strike="noStrike" cap="none">
                <a:solidFill>
                  <a:srgbClr val="000000"/>
                </a:solidFill>
                <a:latin typeface="Calibri"/>
                <a:ea typeface="Calibri"/>
                <a:cs typeface="Calibri"/>
                <a:sym typeface="Calibri"/>
              </a:endParaRPr>
            </a:p>
          </p:txBody>
        </p:sp>
        <p:sp>
          <p:nvSpPr>
            <p:cNvPr id="308" name="Google Shape;308;p18"/>
            <p:cNvSpPr/>
            <p:nvPr/>
          </p:nvSpPr>
          <p:spPr>
            <a:xfrm>
              <a:off x="6696794" y="4295536"/>
              <a:ext cx="1409496" cy="530925"/>
            </a:xfrm>
            <a:prstGeom prst="rect">
              <a:avLst/>
            </a:prstGeom>
            <a:solidFill>
              <a:srgbClr val="F2F2F2"/>
            </a:solid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alibri"/>
                  <a:ea typeface="Calibri"/>
                  <a:cs typeface="Calibri"/>
                  <a:sym typeface="Calibri"/>
                </a:rPr>
                <a:t>Register</a:t>
              </a:r>
              <a:endParaRPr sz="1400" b="1" i="0" u="none" strike="noStrike" cap="none">
                <a:solidFill>
                  <a:srgbClr val="000000"/>
                </a:solidFill>
                <a:latin typeface="Calibri"/>
                <a:ea typeface="Calibri"/>
                <a:cs typeface="Calibri"/>
                <a:sym typeface="Calibri"/>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p19"/>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Building Memory: The Rest of RAM</a:t>
            </a:r>
            <a:endParaRPr dirty="0"/>
          </a:p>
        </p:txBody>
      </p:sp>
      <p:sp>
        <p:nvSpPr>
          <p:cNvPr id="314" name="Google Shape;314;p19"/>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After RAM8, can build larger RAM chips from a combination of smaller RAM chips</a:t>
            </a:r>
            <a:endParaRPr dirty="0"/>
          </a:p>
          <a:p>
            <a:pPr marL="640080" lvl="1" indent="-283464" algn="l" rtl="0">
              <a:lnSpc>
                <a:spcPct val="110000"/>
              </a:lnSpc>
              <a:spcBef>
                <a:spcPts val="24"/>
              </a:spcBef>
              <a:spcAft>
                <a:spcPts val="0"/>
              </a:spcAft>
              <a:buSzPts val="2420"/>
              <a:buChar char="▪"/>
            </a:pPr>
            <a:r>
              <a:rPr lang="en-US" dirty="0"/>
              <a:t>For example, RAM64 can be built using eight RAM8 chips</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Technique is similar to RAM8 but will have to use different portions of the address</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The blocks section of the reading will be helpful</a:t>
            </a:r>
            <a:endParaRPr dirty="0"/>
          </a:p>
          <a:p>
            <a:pPr marL="640080" lvl="1" indent="-283464" algn="l" rtl="0">
              <a:lnSpc>
                <a:spcPct val="110000"/>
              </a:lnSpc>
              <a:spcBef>
                <a:spcPts val="24"/>
              </a:spcBef>
              <a:spcAft>
                <a:spcPts val="0"/>
              </a:spcAft>
              <a:buSzPts val="2420"/>
              <a:buChar char="▪"/>
            </a:pPr>
            <a:r>
              <a:rPr lang="en-US" dirty="0"/>
              <a:t>For example, can think of each RAM8 as a block of RAM64</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315" name="Google Shape;315;p19"/>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29</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4">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1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5"/>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Bloom’s Taxonomy </a:t>
            </a:r>
            <a:endParaRPr/>
          </a:p>
        </p:txBody>
      </p:sp>
      <p:sp>
        <p:nvSpPr>
          <p:cNvPr id="59" name="Google Shape;59;p5"/>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3</a:t>
            </a:fld>
            <a:endParaRPr/>
          </a:p>
        </p:txBody>
      </p:sp>
      <p:sp>
        <p:nvSpPr>
          <p:cNvPr id="60" name="Google Shape;60;p5"/>
          <p:cNvSpPr/>
          <p:nvPr/>
        </p:nvSpPr>
        <p:spPr>
          <a:xfrm>
            <a:off x="1370695" y="6003405"/>
            <a:ext cx="7335000" cy="660000"/>
          </a:xfrm>
          <a:prstGeom prst="trapezoid">
            <a:avLst>
              <a:gd name="adj" fmla="val 64862"/>
            </a:avLst>
          </a:prstGeom>
          <a:solidFill>
            <a:srgbClr val="99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Open Sans"/>
                <a:ea typeface="Open Sans"/>
                <a:cs typeface="Open Sans"/>
                <a:sym typeface="Open Sans"/>
              </a:rPr>
              <a:t>Remembering</a:t>
            </a:r>
            <a:endParaRPr sz="1600" b="1" i="0" u="none" strike="noStrike" cap="none">
              <a:solidFill>
                <a:srgbClr val="000000"/>
              </a:solidFill>
              <a:latin typeface="Open Sans"/>
              <a:ea typeface="Open Sans"/>
              <a:cs typeface="Open Sans"/>
              <a:sym typeface="Open Sans"/>
            </a:endParaRPr>
          </a:p>
        </p:txBody>
      </p:sp>
      <p:sp>
        <p:nvSpPr>
          <p:cNvPr id="61" name="Google Shape;61;p5"/>
          <p:cNvSpPr/>
          <p:nvPr/>
        </p:nvSpPr>
        <p:spPr>
          <a:xfrm>
            <a:off x="1920139" y="5190432"/>
            <a:ext cx="6259200" cy="705900"/>
          </a:xfrm>
          <a:prstGeom prst="trapezoid">
            <a:avLst>
              <a:gd name="adj" fmla="val 60623"/>
            </a:avLst>
          </a:prstGeom>
          <a:solidFill>
            <a:srgbClr val="4A86E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Open Sans"/>
                <a:ea typeface="Open Sans"/>
                <a:cs typeface="Open Sans"/>
                <a:sym typeface="Open Sans"/>
              </a:rPr>
              <a:t>Understanding</a:t>
            </a:r>
            <a:endParaRPr sz="1600" b="0" i="0" u="none" strike="noStrike" cap="none">
              <a:solidFill>
                <a:srgbClr val="000000"/>
              </a:solidFill>
              <a:latin typeface="Arial"/>
              <a:ea typeface="Arial"/>
              <a:cs typeface="Arial"/>
              <a:sym typeface="Arial"/>
            </a:endParaRPr>
          </a:p>
        </p:txBody>
      </p:sp>
      <p:sp>
        <p:nvSpPr>
          <p:cNvPr id="62" name="Google Shape;62;p5"/>
          <p:cNvSpPr/>
          <p:nvPr/>
        </p:nvSpPr>
        <p:spPr>
          <a:xfrm>
            <a:off x="2457634" y="4264611"/>
            <a:ext cx="5184300" cy="818700"/>
          </a:xfrm>
          <a:prstGeom prst="trapezoid">
            <a:avLst>
              <a:gd name="adj" fmla="val 62989"/>
            </a:avLst>
          </a:prstGeom>
          <a:solidFill>
            <a:srgbClr val="00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Open Sans"/>
                <a:ea typeface="Open Sans"/>
                <a:cs typeface="Open Sans"/>
                <a:sym typeface="Open Sans"/>
              </a:rPr>
              <a:t>Applying</a:t>
            </a:r>
            <a:endParaRPr sz="1600" b="1" i="0" u="none" strike="noStrike" cap="none">
              <a:solidFill>
                <a:srgbClr val="000000"/>
              </a:solidFill>
              <a:latin typeface="Open Sans"/>
              <a:ea typeface="Open Sans"/>
              <a:cs typeface="Open Sans"/>
              <a:sym typeface="Open Sans"/>
            </a:endParaRPr>
          </a:p>
        </p:txBody>
      </p:sp>
      <p:sp>
        <p:nvSpPr>
          <p:cNvPr id="63" name="Google Shape;63;p5"/>
          <p:cNvSpPr/>
          <p:nvPr/>
        </p:nvSpPr>
        <p:spPr>
          <a:xfrm>
            <a:off x="3054853" y="3497794"/>
            <a:ext cx="3965400" cy="660000"/>
          </a:xfrm>
          <a:prstGeom prst="trapezoid">
            <a:avLst>
              <a:gd name="adj" fmla="val 59874"/>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Open Sans"/>
                <a:ea typeface="Open Sans"/>
                <a:cs typeface="Open Sans"/>
                <a:sym typeface="Open Sans"/>
              </a:rPr>
              <a:t>Analyzing</a:t>
            </a:r>
            <a:endParaRPr sz="1600" b="0" i="0" u="none" strike="noStrike" cap="none">
              <a:solidFill>
                <a:srgbClr val="000000"/>
              </a:solidFill>
              <a:latin typeface="Arial"/>
              <a:ea typeface="Arial"/>
              <a:cs typeface="Arial"/>
              <a:sym typeface="Arial"/>
            </a:endParaRPr>
          </a:p>
        </p:txBody>
      </p:sp>
      <p:sp>
        <p:nvSpPr>
          <p:cNvPr id="64" name="Google Shape;64;p5"/>
          <p:cNvSpPr/>
          <p:nvPr/>
        </p:nvSpPr>
        <p:spPr>
          <a:xfrm>
            <a:off x="4094018" y="1125225"/>
            <a:ext cx="1911300" cy="1452900"/>
          </a:xfrm>
          <a:prstGeom prst="triangle">
            <a:avLst>
              <a:gd name="adj" fmla="val 49407"/>
            </a:avLst>
          </a:prstGeom>
          <a:solidFill>
            <a:srgbClr val="FF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chemeClr val="dk1"/>
                </a:solidFill>
                <a:latin typeface="Open Sans"/>
                <a:ea typeface="Open Sans"/>
                <a:cs typeface="Open Sans"/>
                <a:sym typeface="Open Sans"/>
              </a:rPr>
              <a:t>Creating</a:t>
            </a:r>
            <a:endParaRPr sz="1400" b="0" i="0" u="none" strike="noStrike" cap="none">
              <a:solidFill>
                <a:srgbClr val="000000"/>
              </a:solidFill>
              <a:highlight>
                <a:srgbClr val="FCE5CD"/>
              </a:highlight>
              <a:latin typeface="Arial"/>
              <a:ea typeface="Arial"/>
              <a:cs typeface="Arial"/>
              <a:sym typeface="Arial"/>
            </a:endParaRPr>
          </a:p>
        </p:txBody>
      </p:sp>
      <p:sp>
        <p:nvSpPr>
          <p:cNvPr id="65" name="Google Shape;65;p5"/>
          <p:cNvSpPr/>
          <p:nvPr/>
        </p:nvSpPr>
        <p:spPr>
          <a:xfrm>
            <a:off x="3544574" y="2684832"/>
            <a:ext cx="2986200" cy="705900"/>
          </a:xfrm>
          <a:prstGeom prst="trapezoid">
            <a:avLst>
              <a:gd name="adj" fmla="val 60623"/>
            </a:avLst>
          </a:prstGeom>
          <a:solidFill>
            <a:srgbClr val="FF99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Open Sans"/>
                <a:ea typeface="Open Sans"/>
                <a:cs typeface="Open Sans"/>
                <a:sym typeface="Open Sans"/>
              </a:rPr>
              <a:t>Evaluating</a:t>
            </a:r>
            <a:endParaRPr sz="1600" b="0" i="0" u="none" strike="noStrike" cap="none">
              <a:solidFill>
                <a:srgbClr val="000000"/>
              </a:solidFill>
              <a:latin typeface="Arial"/>
              <a:ea typeface="Arial"/>
              <a:cs typeface="Arial"/>
              <a:sym typeface="Arial"/>
            </a:endParaRPr>
          </a:p>
        </p:txBody>
      </p:sp>
      <p:sp>
        <p:nvSpPr>
          <p:cNvPr id="66" name="Google Shape;66;p5"/>
          <p:cNvSpPr/>
          <p:nvPr/>
        </p:nvSpPr>
        <p:spPr>
          <a:xfrm>
            <a:off x="414575" y="6043688"/>
            <a:ext cx="3129900" cy="556800"/>
          </a:xfrm>
          <a:prstGeom prst="homePlate">
            <a:avLst>
              <a:gd name="adj" fmla="val 50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Open Sans"/>
                <a:ea typeface="Open Sans"/>
                <a:cs typeface="Open Sans"/>
                <a:sym typeface="Open Sans"/>
              </a:rPr>
              <a:t>Recalling facts and basic concepts</a:t>
            </a:r>
            <a:endParaRPr sz="1400" b="0" i="0" u="none" strike="noStrike" cap="none">
              <a:solidFill>
                <a:srgbClr val="000000"/>
              </a:solidFill>
              <a:latin typeface="Arial"/>
              <a:ea typeface="Arial"/>
              <a:cs typeface="Arial"/>
              <a:sym typeface="Arial"/>
            </a:endParaRPr>
          </a:p>
        </p:txBody>
      </p:sp>
      <p:sp>
        <p:nvSpPr>
          <p:cNvPr id="67" name="Google Shape;67;p5"/>
          <p:cNvSpPr/>
          <p:nvPr/>
        </p:nvSpPr>
        <p:spPr>
          <a:xfrm>
            <a:off x="414575" y="5253681"/>
            <a:ext cx="3373500" cy="556800"/>
          </a:xfrm>
          <a:prstGeom prst="homePlate">
            <a:avLst>
              <a:gd name="adj" fmla="val 50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Open Sans"/>
                <a:ea typeface="Open Sans"/>
                <a:cs typeface="Open Sans"/>
                <a:sym typeface="Open Sans"/>
              </a:rPr>
              <a:t>Explaining ideas or concepts</a:t>
            </a:r>
            <a:endParaRPr sz="1400" b="0" i="0" u="none" strike="noStrike" cap="none">
              <a:solidFill>
                <a:srgbClr val="000000"/>
              </a:solidFill>
              <a:latin typeface="Arial"/>
              <a:ea typeface="Arial"/>
              <a:cs typeface="Arial"/>
              <a:sym typeface="Arial"/>
            </a:endParaRPr>
          </a:p>
        </p:txBody>
      </p:sp>
      <p:sp>
        <p:nvSpPr>
          <p:cNvPr id="68" name="Google Shape;68;p5"/>
          <p:cNvSpPr/>
          <p:nvPr/>
        </p:nvSpPr>
        <p:spPr>
          <a:xfrm>
            <a:off x="414575" y="4384389"/>
            <a:ext cx="3599100" cy="556800"/>
          </a:xfrm>
          <a:prstGeom prst="homePlate">
            <a:avLst>
              <a:gd name="adj" fmla="val 50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Open Sans"/>
                <a:ea typeface="Open Sans"/>
                <a:cs typeface="Open Sans"/>
                <a:sym typeface="Open Sans"/>
              </a:rPr>
              <a:t>Using information in a new (or similar) situation</a:t>
            </a:r>
            <a:endParaRPr sz="1400" b="0" i="0" u="none" strike="noStrike" cap="none">
              <a:solidFill>
                <a:srgbClr val="000000"/>
              </a:solidFill>
              <a:latin typeface="Arial"/>
              <a:ea typeface="Arial"/>
              <a:cs typeface="Arial"/>
              <a:sym typeface="Arial"/>
            </a:endParaRPr>
          </a:p>
        </p:txBody>
      </p:sp>
      <p:sp>
        <p:nvSpPr>
          <p:cNvPr id="69" name="Google Shape;69;p5"/>
          <p:cNvSpPr/>
          <p:nvPr/>
        </p:nvSpPr>
        <p:spPr>
          <a:xfrm>
            <a:off x="414575" y="3538018"/>
            <a:ext cx="3813000" cy="556800"/>
          </a:xfrm>
          <a:prstGeom prst="homePlate">
            <a:avLst>
              <a:gd name="adj" fmla="val 50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Open Sans"/>
                <a:ea typeface="Open Sans"/>
                <a:cs typeface="Open Sans"/>
                <a:sym typeface="Open Sans"/>
              </a:rPr>
              <a:t>Drawing connections among ideas</a:t>
            </a:r>
            <a:endParaRPr sz="1400" b="0" i="0" u="none" strike="noStrike" cap="none">
              <a:solidFill>
                <a:srgbClr val="000000"/>
              </a:solidFill>
              <a:latin typeface="Arial"/>
              <a:ea typeface="Arial"/>
              <a:cs typeface="Arial"/>
              <a:sym typeface="Arial"/>
            </a:endParaRPr>
          </a:p>
        </p:txBody>
      </p:sp>
      <p:sp>
        <p:nvSpPr>
          <p:cNvPr id="70" name="Google Shape;70;p5"/>
          <p:cNvSpPr/>
          <p:nvPr/>
        </p:nvSpPr>
        <p:spPr>
          <a:xfrm>
            <a:off x="414575" y="2759590"/>
            <a:ext cx="3965400" cy="556800"/>
          </a:xfrm>
          <a:prstGeom prst="homePlate">
            <a:avLst>
              <a:gd name="adj" fmla="val 50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Open Sans"/>
                <a:ea typeface="Open Sans"/>
                <a:cs typeface="Open Sans"/>
                <a:sym typeface="Open Sans"/>
              </a:rPr>
              <a:t>Justifying your decisions or position</a:t>
            </a:r>
            <a:endParaRPr sz="1400" b="0" i="0" u="none" strike="noStrike" cap="none">
              <a:solidFill>
                <a:srgbClr val="000000"/>
              </a:solidFill>
              <a:latin typeface="Arial"/>
              <a:ea typeface="Arial"/>
              <a:cs typeface="Arial"/>
              <a:sym typeface="Arial"/>
            </a:endParaRPr>
          </a:p>
        </p:txBody>
      </p:sp>
      <p:sp>
        <p:nvSpPr>
          <p:cNvPr id="71" name="Google Shape;71;p5"/>
          <p:cNvSpPr/>
          <p:nvPr/>
        </p:nvSpPr>
        <p:spPr>
          <a:xfrm>
            <a:off x="414575" y="1908424"/>
            <a:ext cx="4134000" cy="556800"/>
          </a:xfrm>
          <a:prstGeom prst="homePlate">
            <a:avLst>
              <a:gd name="adj" fmla="val 50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Open Sans"/>
                <a:ea typeface="Open Sans"/>
                <a:cs typeface="Open Sans"/>
                <a:sym typeface="Open Sans"/>
              </a:rPr>
              <a:t>Producing something new </a:t>
            </a: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Google Shape;50;p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Lecture Outline</a:t>
            </a:r>
            <a:endParaRPr/>
          </a:p>
        </p:txBody>
      </p:sp>
      <p:sp>
        <p:nvSpPr>
          <p:cNvPr id="51" name="Google Shape;51;p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Bloom’s Taxonomy</a:t>
            </a:r>
          </a:p>
          <a:p>
            <a:pPr marL="640080" lvl="1" indent="-283464" algn="l" rtl="0">
              <a:lnSpc>
                <a:spcPct val="110000"/>
              </a:lnSpc>
              <a:spcBef>
                <a:spcPts val="24"/>
              </a:spcBef>
              <a:spcAft>
                <a:spcPts val="0"/>
              </a:spcAft>
              <a:buSzPts val="2420"/>
              <a:buChar char="▪"/>
            </a:pPr>
            <a:r>
              <a:rPr lang="en-US" dirty="0">
                <a:solidFill>
                  <a:schemeClr val="tx1"/>
                </a:solidFill>
              </a:rPr>
              <a:t>Applying Higher Levels of Cognition to Learning</a:t>
            </a:r>
          </a:p>
          <a:p>
            <a:pPr marL="640080" lvl="1" indent="-283464" algn="l" rtl="0">
              <a:lnSpc>
                <a:spcPct val="110000"/>
              </a:lnSpc>
              <a:spcBef>
                <a:spcPts val="24"/>
              </a:spcBef>
              <a:spcAft>
                <a:spcPts val="0"/>
              </a:spcAft>
              <a:buSzPts val="2420"/>
              <a:buChar char="▪"/>
            </a:pPr>
            <a:endParaRPr lang="en-US" dirty="0">
              <a:solidFill>
                <a:schemeClr val="tx1"/>
              </a:solidFill>
            </a:endParaRPr>
          </a:p>
          <a:p>
            <a:pPr marL="347472" lvl="0" indent="-347472" algn="l" rtl="0">
              <a:lnSpc>
                <a:spcPct val="110000"/>
              </a:lnSpc>
              <a:spcBef>
                <a:spcPts val="440"/>
              </a:spcBef>
              <a:spcAft>
                <a:spcPts val="0"/>
              </a:spcAft>
              <a:buSzPts val="2080"/>
              <a:buChar char="❖"/>
            </a:pPr>
            <a:r>
              <a:rPr lang="en-US" dirty="0">
                <a:solidFill>
                  <a:schemeClr val="tx1"/>
                </a:solidFill>
              </a:rPr>
              <a:t>Storing Data: The Bit</a:t>
            </a:r>
          </a:p>
          <a:p>
            <a:pPr marL="640080" lvl="1" indent="-283464" algn="l" rtl="0">
              <a:lnSpc>
                <a:spcPct val="110000"/>
              </a:lnSpc>
              <a:spcBef>
                <a:spcPts val="24"/>
              </a:spcBef>
              <a:spcAft>
                <a:spcPts val="0"/>
              </a:spcAft>
              <a:buSzPts val="2420"/>
              <a:buChar char="▪"/>
            </a:pPr>
            <a:r>
              <a:rPr lang="en-US" dirty="0">
                <a:solidFill>
                  <a:schemeClr val="tx1"/>
                </a:solidFill>
              </a:rPr>
              <a:t>Bit Overview and Implementation</a:t>
            </a:r>
          </a:p>
          <a:p>
            <a:pPr marL="640080" lvl="1" indent="-283464" algn="l" rtl="0">
              <a:lnSpc>
                <a:spcPct val="110000"/>
              </a:lnSpc>
              <a:spcBef>
                <a:spcPts val="24"/>
              </a:spcBef>
              <a:spcAft>
                <a:spcPts val="0"/>
              </a:spcAft>
              <a:buSzPts val="2420"/>
              <a:buChar char="▪"/>
            </a:pPr>
            <a:endParaRPr lang="en-US" dirty="0">
              <a:solidFill>
                <a:schemeClr val="tx1"/>
              </a:solidFill>
            </a:endParaRPr>
          </a:p>
          <a:p>
            <a:pPr marL="347472" lvl="0" indent="-347472" algn="l" rtl="0">
              <a:lnSpc>
                <a:spcPct val="110000"/>
              </a:lnSpc>
              <a:spcBef>
                <a:spcPts val="440"/>
              </a:spcBef>
              <a:spcAft>
                <a:spcPts val="0"/>
              </a:spcAft>
              <a:buSzPts val="2080"/>
              <a:buChar char="❖"/>
            </a:pPr>
            <a:r>
              <a:rPr lang="en-US" dirty="0">
                <a:solidFill>
                  <a:schemeClr val="tx1"/>
                </a:solidFill>
              </a:rPr>
              <a:t>Representing and Building Memory</a:t>
            </a:r>
          </a:p>
          <a:p>
            <a:pPr marL="640080" lvl="1" indent="-283464" algn="l" rtl="0">
              <a:lnSpc>
                <a:spcPct val="110000"/>
              </a:lnSpc>
              <a:spcBef>
                <a:spcPts val="24"/>
              </a:spcBef>
              <a:spcAft>
                <a:spcPts val="0"/>
              </a:spcAft>
              <a:buSzPts val="2420"/>
              <a:buChar char="▪"/>
            </a:pPr>
            <a:r>
              <a:rPr lang="en-US" dirty="0">
                <a:solidFill>
                  <a:schemeClr val="tx1"/>
                </a:solidFill>
              </a:rPr>
              <a:t>Array Abstraction, Building From the Bit</a:t>
            </a:r>
          </a:p>
          <a:p>
            <a:pPr marL="640080" lvl="1" indent="-283464" algn="l" rtl="0">
              <a:lnSpc>
                <a:spcPct val="110000"/>
              </a:lnSpc>
              <a:spcBef>
                <a:spcPts val="24"/>
              </a:spcBef>
              <a:spcAft>
                <a:spcPts val="0"/>
              </a:spcAft>
              <a:buSzPts val="2420"/>
              <a:buChar char="▪"/>
            </a:pPr>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b="1" dirty="0">
                <a:solidFill>
                  <a:srgbClr val="4B2A85"/>
                </a:solidFill>
              </a:rPr>
              <a:t>Program Counter (PC) Overview</a:t>
            </a:r>
          </a:p>
          <a:p>
            <a:pPr marL="640080" lvl="1" indent="-283464" algn="l" rtl="0">
              <a:lnSpc>
                <a:spcPct val="110000"/>
              </a:lnSpc>
              <a:spcBef>
                <a:spcPts val="24"/>
              </a:spcBef>
              <a:spcAft>
                <a:spcPts val="0"/>
              </a:spcAft>
              <a:buSzPts val="2420"/>
              <a:buChar char="▪"/>
            </a:pPr>
            <a:r>
              <a:rPr lang="en-US" b="1" dirty="0">
                <a:solidFill>
                  <a:srgbClr val="4B2A85"/>
                </a:solidFill>
              </a:rPr>
              <a:t>Control Flow of Computer Programs</a:t>
            </a:r>
          </a:p>
        </p:txBody>
      </p:sp>
      <p:sp>
        <p:nvSpPr>
          <p:cNvPr id="52" name="Google Shape;52;p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30</a:t>
            </a:fld>
            <a:endParaRPr/>
          </a:p>
        </p:txBody>
      </p:sp>
    </p:spTree>
    <p:extLst>
      <p:ext uri="{BB962C8B-B14F-4D97-AF65-F5344CB8AC3E}">
        <p14:creationId xmlns:p14="http://schemas.microsoft.com/office/powerpoint/2010/main" val="22702703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20"/>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Program Counter (PC)</a:t>
            </a:r>
            <a:endParaRPr/>
          </a:p>
        </p:txBody>
      </p:sp>
      <p:sp>
        <p:nvSpPr>
          <p:cNvPr id="328" name="Google Shape;328;p20"/>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Memory is used to store data as well as code</a:t>
            </a:r>
            <a:endParaRPr dirty="0"/>
          </a:p>
          <a:p>
            <a:pPr marL="347472" lvl="0" indent="-215392" algn="l" rtl="0">
              <a:lnSpc>
                <a:spcPct val="110000"/>
              </a:lnSpc>
              <a:spcBef>
                <a:spcPts val="440"/>
              </a:spcBef>
              <a:spcAft>
                <a:spcPts val="0"/>
              </a:spcAft>
              <a:buSzPts val="2080"/>
              <a:buFont typeface="Noto Sans Symbols"/>
              <a:buNone/>
            </a:pPr>
            <a:endParaRPr sz="1200" dirty="0"/>
          </a:p>
          <a:p>
            <a:pPr marL="347472" lvl="0" indent="-347472" algn="l" rtl="0">
              <a:lnSpc>
                <a:spcPct val="110000"/>
              </a:lnSpc>
              <a:spcBef>
                <a:spcPts val="440"/>
              </a:spcBef>
              <a:spcAft>
                <a:spcPts val="0"/>
              </a:spcAft>
              <a:buSzPts val="2080"/>
              <a:buFont typeface="Noto Sans Symbols"/>
              <a:buChar char="❖"/>
            </a:pPr>
            <a:r>
              <a:rPr lang="en-US" dirty="0"/>
              <a:t>Instructions and operations are stored at different addresses in memory</a:t>
            </a:r>
            <a:endParaRPr dirty="0"/>
          </a:p>
          <a:p>
            <a:pPr marL="347472" lvl="0" indent="-215392" algn="l" rtl="0">
              <a:lnSpc>
                <a:spcPct val="110000"/>
              </a:lnSpc>
              <a:spcBef>
                <a:spcPts val="440"/>
              </a:spcBef>
              <a:spcAft>
                <a:spcPts val="0"/>
              </a:spcAft>
              <a:buSzPts val="2080"/>
              <a:buFont typeface="Noto Sans Symbols"/>
              <a:buNone/>
            </a:pPr>
            <a:endParaRPr sz="1200" dirty="0"/>
          </a:p>
          <a:p>
            <a:pPr marL="347472" lvl="0" indent="-347472" algn="l" rtl="0">
              <a:lnSpc>
                <a:spcPct val="110000"/>
              </a:lnSpc>
              <a:spcBef>
                <a:spcPts val="440"/>
              </a:spcBef>
              <a:spcAft>
                <a:spcPts val="0"/>
              </a:spcAft>
              <a:buSzPts val="2080"/>
              <a:buFont typeface="Noto Sans Symbols"/>
              <a:buChar char="❖"/>
            </a:pPr>
            <a:r>
              <a:rPr lang="en-US" dirty="0"/>
              <a:t>Program Counter in the CPU keeps track of which address contains the instruction that should be executed next</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329" name="Google Shape;329;p20"/>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31</a:t>
            </a:fld>
            <a:endParaRPr/>
          </a:p>
        </p:txBody>
      </p:sp>
      <p:grpSp>
        <p:nvGrpSpPr>
          <p:cNvPr id="14" name="Group 13">
            <a:extLst>
              <a:ext uri="{FF2B5EF4-FFF2-40B4-BE49-F238E27FC236}">
                <a16:creationId xmlns:a16="http://schemas.microsoft.com/office/drawing/2014/main" id="{89CCD8F0-F927-6C57-0B6A-F0B23641A539}"/>
              </a:ext>
            </a:extLst>
          </p:cNvPr>
          <p:cNvGrpSpPr/>
          <p:nvPr/>
        </p:nvGrpSpPr>
        <p:grpSpPr>
          <a:xfrm>
            <a:off x="2532159" y="4263670"/>
            <a:ext cx="4055700" cy="2464509"/>
            <a:chOff x="2307000" y="3959487"/>
            <a:chExt cx="4530000" cy="2752725"/>
          </a:xfrm>
        </p:grpSpPr>
        <p:sp>
          <p:nvSpPr>
            <p:cNvPr id="8" name="Google Shape;240;p55">
              <a:extLst>
                <a:ext uri="{FF2B5EF4-FFF2-40B4-BE49-F238E27FC236}">
                  <a16:creationId xmlns:a16="http://schemas.microsoft.com/office/drawing/2014/main" id="{44950A07-9A9C-925D-8708-3298754B2A2C}"/>
                </a:ext>
              </a:extLst>
            </p:cNvPr>
            <p:cNvSpPr/>
            <p:nvPr/>
          </p:nvSpPr>
          <p:spPr>
            <a:xfrm>
              <a:off x="2307000" y="3959487"/>
              <a:ext cx="4530000" cy="2752725"/>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COMPUTER</a:t>
              </a:r>
              <a:endParaRPr sz="2000" b="1" i="0" u="none" strike="noStrike" cap="none">
                <a:solidFill>
                  <a:srgbClr val="000000"/>
                </a:solidFill>
                <a:latin typeface="Calibri"/>
                <a:ea typeface="Calibri"/>
                <a:cs typeface="Calibri"/>
                <a:sym typeface="Calibri"/>
              </a:endParaRPr>
            </a:p>
          </p:txBody>
        </p:sp>
        <p:sp>
          <p:nvSpPr>
            <p:cNvPr id="9" name="Google Shape;241;p55">
              <a:extLst>
                <a:ext uri="{FF2B5EF4-FFF2-40B4-BE49-F238E27FC236}">
                  <a16:creationId xmlns:a16="http://schemas.microsoft.com/office/drawing/2014/main" id="{4EE73ADA-2370-EE5E-22F2-65E2050B47B4}"/>
                </a:ext>
              </a:extLst>
            </p:cNvPr>
            <p:cNvSpPr/>
            <p:nvPr/>
          </p:nvSpPr>
          <p:spPr>
            <a:xfrm>
              <a:off x="2481130" y="4632737"/>
              <a:ext cx="1649400" cy="1920463"/>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dirty="0">
                  <a:solidFill>
                    <a:srgbClr val="000000"/>
                  </a:solidFill>
                  <a:latin typeface="Calibri"/>
                  <a:ea typeface="Calibri"/>
                  <a:cs typeface="Calibri"/>
                  <a:sym typeface="Calibri"/>
                </a:rPr>
                <a:t>MEMORY</a:t>
              </a:r>
            </a:p>
            <a:p>
              <a:pPr marL="0" marR="0" lvl="0" indent="0" algn="ctr" rtl="0">
                <a:lnSpc>
                  <a:spcPct val="100000"/>
                </a:lnSpc>
                <a:spcBef>
                  <a:spcPts val="1000"/>
                </a:spcBef>
                <a:spcAft>
                  <a:spcPts val="0"/>
                </a:spcAft>
                <a:buClr>
                  <a:srgbClr val="000000"/>
                </a:buClr>
                <a:buSzPts val="2000"/>
                <a:buFont typeface="Arial"/>
                <a:buNone/>
              </a:pPr>
              <a:endParaRPr lang="en-US" sz="400" b="1" i="0" u="none" strike="noStrike" cap="none" dirty="0">
                <a:solidFill>
                  <a:srgbClr val="000000"/>
                </a:solidFill>
                <a:latin typeface="Calibri"/>
                <a:ea typeface="Calibri"/>
                <a:cs typeface="Calibri"/>
                <a:sym typeface="Calibri"/>
              </a:endParaRPr>
            </a:p>
            <a:p>
              <a:pPr marL="0" marR="0" lvl="0" indent="0" algn="ctr" rtl="0">
                <a:lnSpc>
                  <a:spcPct val="100000"/>
                </a:lnSpc>
                <a:spcBef>
                  <a:spcPts val="1000"/>
                </a:spcBef>
                <a:spcAft>
                  <a:spcPts val="0"/>
                </a:spcAft>
                <a:buClr>
                  <a:srgbClr val="000000"/>
                </a:buClr>
                <a:buSzPts val="2000"/>
                <a:buFont typeface="Arial"/>
                <a:buNone/>
              </a:pPr>
              <a:r>
                <a:rPr lang="en-US" sz="1600" b="1" dirty="0">
                  <a:latin typeface="Calibri"/>
                  <a:ea typeface="Calibri"/>
                  <a:cs typeface="Calibri"/>
                  <a:sym typeface="Calibri"/>
                </a:rPr>
                <a:t>Data and instructions</a:t>
              </a:r>
              <a:endParaRPr sz="1600" b="1" i="0" u="none" strike="noStrike" cap="none" dirty="0">
                <a:solidFill>
                  <a:srgbClr val="000000"/>
                </a:solidFill>
                <a:latin typeface="Calibri"/>
                <a:ea typeface="Calibri"/>
                <a:cs typeface="Calibri"/>
                <a:sym typeface="Calibri"/>
              </a:endParaRPr>
            </a:p>
          </p:txBody>
        </p:sp>
        <p:sp>
          <p:nvSpPr>
            <p:cNvPr id="10" name="Google Shape;244;p55">
              <a:extLst>
                <a:ext uri="{FF2B5EF4-FFF2-40B4-BE49-F238E27FC236}">
                  <a16:creationId xmlns:a16="http://schemas.microsoft.com/office/drawing/2014/main" id="{499C48E1-5C95-9265-809F-60DBCA2BF138}"/>
                </a:ext>
              </a:extLst>
            </p:cNvPr>
            <p:cNvSpPr/>
            <p:nvPr/>
          </p:nvSpPr>
          <p:spPr>
            <a:xfrm>
              <a:off x="4564055" y="4632737"/>
              <a:ext cx="2091300" cy="1920463"/>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CPU</a:t>
              </a:r>
              <a:endParaRPr sz="2000" b="1" i="0" u="none" strike="noStrike" cap="none">
                <a:solidFill>
                  <a:srgbClr val="000000"/>
                </a:solidFill>
                <a:latin typeface="Calibri"/>
                <a:ea typeface="Calibri"/>
                <a:cs typeface="Calibri"/>
                <a:sym typeface="Calibri"/>
              </a:endParaRPr>
            </a:p>
          </p:txBody>
        </p:sp>
        <p:sp>
          <p:nvSpPr>
            <p:cNvPr id="11" name="Google Shape;245;p55">
              <a:extLst>
                <a:ext uri="{FF2B5EF4-FFF2-40B4-BE49-F238E27FC236}">
                  <a16:creationId xmlns:a16="http://schemas.microsoft.com/office/drawing/2014/main" id="{689D040F-9B06-DC9F-1149-DD9512A27DBE}"/>
                </a:ext>
              </a:extLst>
            </p:cNvPr>
            <p:cNvSpPr/>
            <p:nvPr/>
          </p:nvSpPr>
          <p:spPr>
            <a:xfrm>
              <a:off x="4741005" y="5484795"/>
              <a:ext cx="1788600" cy="936225"/>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dirty="0">
                  <a:solidFill>
                    <a:srgbClr val="000000"/>
                  </a:solidFill>
                  <a:latin typeface="Calibri"/>
                  <a:ea typeface="Calibri"/>
                  <a:cs typeface="Calibri"/>
                  <a:sym typeface="Calibri"/>
                </a:rPr>
                <a:t>Program Counter (which line of code should I execute)</a:t>
              </a:r>
              <a:endParaRPr sz="1400" b="1" i="0" u="none" strike="noStrike" cap="none" dirty="0">
                <a:solidFill>
                  <a:srgbClr val="000000"/>
                </a:solidFill>
                <a:latin typeface="Calibri"/>
                <a:ea typeface="Calibri"/>
                <a:cs typeface="Calibri"/>
                <a:sym typeface="Calibri"/>
              </a:endParaRPr>
            </a:p>
          </p:txBody>
        </p:sp>
        <p:sp>
          <p:nvSpPr>
            <p:cNvPr id="12" name="Google Shape;250;p55">
              <a:extLst>
                <a:ext uri="{FF2B5EF4-FFF2-40B4-BE49-F238E27FC236}">
                  <a16:creationId xmlns:a16="http://schemas.microsoft.com/office/drawing/2014/main" id="{92CE874C-B47F-F9BF-53B9-04DCBBEEA4F5}"/>
                </a:ext>
              </a:extLst>
            </p:cNvPr>
            <p:cNvSpPr/>
            <p:nvPr/>
          </p:nvSpPr>
          <p:spPr>
            <a:xfrm rot="10800000">
              <a:off x="3991055" y="5589637"/>
              <a:ext cx="5730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 name="Google Shape;251;p55">
              <a:extLst>
                <a:ext uri="{FF2B5EF4-FFF2-40B4-BE49-F238E27FC236}">
                  <a16:creationId xmlns:a16="http://schemas.microsoft.com/office/drawing/2014/main" id="{3B6B4001-0C3C-0C35-DAA5-864A5FA185AE}"/>
                </a:ext>
              </a:extLst>
            </p:cNvPr>
            <p:cNvSpPr/>
            <p:nvPr/>
          </p:nvSpPr>
          <p:spPr>
            <a:xfrm>
              <a:off x="4130530" y="5114962"/>
              <a:ext cx="5730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21"/>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Program Counter (PC)</a:t>
            </a:r>
            <a:endParaRPr/>
          </a:p>
        </p:txBody>
      </p:sp>
      <p:sp>
        <p:nvSpPr>
          <p:cNvPr id="336" name="Google Shape;336;p21"/>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Keeps track of what instruction we are executing</a:t>
            </a:r>
            <a:endParaRPr dirty="0"/>
          </a:p>
          <a:p>
            <a:pPr marL="640080" lvl="1" indent="-283464" algn="l" rtl="0">
              <a:lnSpc>
                <a:spcPct val="110000"/>
              </a:lnSpc>
              <a:spcBef>
                <a:spcPts val="24"/>
              </a:spcBef>
              <a:spcAft>
                <a:spcPts val="0"/>
              </a:spcAft>
              <a:buSzPts val="2420"/>
              <a:buChar char="▪"/>
            </a:pPr>
            <a:r>
              <a:rPr lang="en-US" dirty="0"/>
              <a:t>If the PC outputs 24, on the next clock cycle the computer runs the instruction at address 24 in the code segment</a:t>
            </a:r>
            <a:endParaRPr dirty="0"/>
          </a:p>
          <a:p>
            <a:pPr marL="347472" lvl="0" indent="-347472" algn="l" rtl="0">
              <a:lnSpc>
                <a:spcPct val="110000"/>
              </a:lnSpc>
              <a:spcBef>
                <a:spcPts val="440"/>
              </a:spcBef>
              <a:spcAft>
                <a:spcPts val="0"/>
              </a:spcAft>
              <a:buSzPts val="2080"/>
              <a:buFont typeface="Noto Sans Symbols"/>
              <a:buChar char="❖"/>
            </a:pPr>
            <a:r>
              <a:rPr lang="en-US" dirty="0"/>
              <a:t>Program counter specification:</a:t>
            </a:r>
            <a:endParaRPr dirty="0"/>
          </a:p>
          <a:p>
            <a:pPr marL="0" lvl="0" indent="0" algn="l" rtl="0">
              <a:lnSpc>
                <a:spcPct val="110000"/>
              </a:lnSpc>
              <a:spcBef>
                <a:spcPts val="440"/>
              </a:spcBef>
              <a:spcAft>
                <a:spcPts val="0"/>
              </a:spcAft>
              <a:buSzPts val="2080"/>
              <a:buNone/>
            </a:pPr>
            <a:r>
              <a:rPr lang="en-US" sz="2000" dirty="0">
                <a:latin typeface="Courier New"/>
                <a:ea typeface="Courier New"/>
                <a:cs typeface="Courier New"/>
                <a:sym typeface="Courier New"/>
              </a:rPr>
              <a:t>	if      (reset[t] == 1) out[t+1] = 0</a:t>
            </a:r>
            <a:endParaRPr sz="2000" dirty="0">
              <a:latin typeface="Courier New"/>
              <a:ea typeface="Courier New"/>
              <a:cs typeface="Courier New"/>
              <a:sym typeface="Courier New"/>
            </a:endParaRPr>
          </a:p>
          <a:p>
            <a:pPr marL="0" lvl="0" indent="0" algn="l" rtl="0">
              <a:lnSpc>
                <a:spcPct val="110000"/>
              </a:lnSpc>
              <a:spcBef>
                <a:spcPts val="440"/>
              </a:spcBef>
              <a:spcAft>
                <a:spcPts val="0"/>
              </a:spcAft>
              <a:buSzPts val="2080"/>
              <a:buNone/>
            </a:pPr>
            <a:r>
              <a:rPr lang="en-US" sz="2000" dirty="0">
                <a:latin typeface="Courier New"/>
                <a:ea typeface="Courier New"/>
                <a:cs typeface="Courier New"/>
                <a:sym typeface="Courier New"/>
              </a:rPr>
              <a:t>	else if (load[t] == 1)  out[t+1] = in[t]</a:t>
            </a:r>
            <a:endParaRPr sz="2000" dirty="0">
              <a:latin typeface="Courier New"/>
              <a:ea typeface="Courier New"/>
              <a:cs typeface="Courier New"/>
              <a:sym typeface="Courier New"/>
            </a:endParaRPr>
          </a:p>
          <a:p>
            <a:pPr marL="0" lvl="0" indent="0" algn="l" rtl="0">
              <a:lnSpc>
                <a:spcPct val="110000"/>
              </a:lnSpc>
              <a:spcBef>
                <a:spcPts val="440"/>
              </a:spcBef>
              <a:spcAft>
                <a:spcPts val="0"/>
              </a:spcAft>
              <a:buSzPts val="2080"/>
              <a:buNone/>
            </a:pPr>
            <a:r>
              <a:rPr lang="en-US" sz="2000" dirty="0">
                <a:latin typeface="Courier New"/>
                <a:ea typeface="Courier New"/>
                <a:cs typeface="Courier New"/>
                <a:sym typeface="Courier New"/>
              </a:rPr>
              <a:t>	else if (</a:t>
            </a:r>
            <a:r>
              <a:rPr lang="en-US" sz="2000" dirty="0" err="1">
                <a:latin typeface="Courier New"/>
                <a:ea typeface="Courier New"/>
                <a:cs typeface="Courier New"/>
                <a:sym typeface="Courier New"/>
              </a:rPr>
              <a:t>inc</a:t>
            </a:r>
            <a:r>
              <a:rPr lang="en-US" sz="2000" dirty="0">
                <a:latin typeface="Courier New"/>
                <a:ea typeface="Courier New"/>
                <a:cs typeface="Courier New"/>
                <a:sym typeface="Courier New"/>
              </a:rPr>
              <a:t>[t] == 1)   out[t+1] = out[t] + 1</a:t>
            </a:r>
            <a:endParaRPr sz="2000" dirty="0">
              <a:latin typeface="Courier New"/>
              <a:ea typeface="Courier New"/>
              <a:cs typeface="Courier New"/>
              <a:sym typeface="Courier New"/>
            </a:endParaRPr>
          </a:p>
          <a:p>
            <a:pPr marL="0" lvl="0" indent="0" algn="l" rtl="0">
              <a:lnSpc>
                <a:spcPct val="110000"/>
              </a:lnSpc>
              <a:spcBef>
                <a:spcPts val="440"/>
              </a:spcBef>
              <a:spcAft>
                <a:spcPts val="0"/>
              </a:spcAft>
              <a:buSzPts val="2080"/>
              <a:buNone/>
            </a:pPr>
            <a:r>
              <a:rPr lang="en-US" sz="2000" dirty="0">
                <a:latin typeface="Courier New"/>
                <a:ea typeface="Courier New"/>
                <a:cs typeface="Courier New"/>
                <a:sym typeface="Courier New"/>
              </a:rPr>
              <a:t>	else                    out[t+1] = out[t]</a:t>
            </a:r>
            <a:endParaRPr sz="2000" dirty="0">
              <a:latin typeface="Courier New"/>
              <a:ea typeface="Courier New"/>
              <a:cs typeface="Courier New"/>
              <a:sym typeface="Courier New"/>
            </a:endParaRPr>
          </a:p>
          <a:p>
            <a:pPr marL="347472" lvl="0" indent="-215392" algn="l" rtl="0">
              <a:lnSpc>
                <a:spcPct val="110000"/>
              </a:lnSpc>
              <a:spcBef>
                <a:spcPts val="440"/>
              </a:spcBef>
              <a:spcAft>
                <a:spcPts val="0"/>
              </a:spcAft>
              <a:buSzPts val="2080"/>
              <a:buFont typeface="Noto Sans Symbols"/>
              <a:buNone/>
            </a:pPr>
            <a:endParaRPr dirty="0"/>
          </a:p>
        </p:txBody>
      </p:sp>
      <p:sp>
        <p:nvSpPr>
          <p:cNvPr id="337" name="Google Shape;337;p21"/>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32</a:t>
            </a:fld>
            <a:endParaRPr/>
          </a:p>
        </p:txBody>
      </p:sp>
      <p:grpSp>
        <p:nvGrpSpPr>
          <p:cNvPr id="338" name="Google Shape;338;p21"/>
          <p:cNvGrpSpPr/>
          <p:nvPr/>
        </p:nvGrpSpPr>
        <p:grpSpPr>
          <a:xfrm>
            <a:off x="1619199" y="4825172"/>
            <a:ext cx="5898126" cy="1767478"/>
            <a:chOff x="1619199" y="4825172"/>
            <a:chExt cx="5898126" cy="1767478"/>
          </a:xfrm>
        </p:grpSpPr>
        <p:sp>
          <p:nvSpPr>
            <p:cNvPr id="339" name="Google Shape;339;p21"/>
            <p:cNvSpPr/>
            <p:nvPr/>
          </p:nvSpPr>
          <p:spPr>
            <a:xfrm>
              <a:off x="2414329" y="5571022"/>
              <a:ext cx="4315341" cy="1021628"/>
            </a:xfrm>
            <a:prstGeom prst="rect">
              <a:avLst/>
            </a:prstGeom>
            <a:solidFill>
              <a:srgbClr val="F2F2F2"/>
            </a:solidFill>
            <a:ln w="2540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000"/>
                <a:buFont typeface="Arial"/>
                <a:buNone/>
              </a:pPr>
              <a:endParaRPr sz="10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3200"/>
                <a:buFont typeface="Arial"/>
                <a:buNone/>
              </a:pPr>
              <a:r>
                <a:rPr lang="en-US" sz="3200" b="1" i="0" u="none" strike="noStrike" cap="none">
                  <a:solidFill>
                    <a:schemeClr val="dk1"/>
                  </a:solidFill>
                  <a:latin typeface="Calibri"/>
                  <a:ea typeface="Calibri"/>
                  <a:cs typeface="Calibri"/>
                  <a:sym typeface="Calibri"/>
                </a:rPr>
                <a:t>PC</a:t>
              </a:r>
              <a:endParaRPr sz="2000" b="1" i="0" u="none" strike="noStrike" cap="none">
                <a:solidFill>
                  <a:schemeClr val="dk1"/>
                </a:solidFill>
                <a:latin typeface="Calibri"/>
                <a:ea typeface="Calibri"/>
                <a:cs typeface="Calibri"/>
                <a:sym typeface="Calibri"/>
              </a:endParaRPr>
            </a:p>
          </p:txBody>
        </p:sp>
        <p:sp>
          <p:nvSpPr>
            <p:cNvPr id="340" name="Google Shape;340;p21"/>
            <p:cNvSpPr/>
            <p:nvPr/>
          </p:nvSpPr>
          <p:spPr>
            <a:xfrm>
              <a:off x="4445523" y="6362971"/>
              <a:ext cx="252952" cy="218062"/>
            </a:xfrm>
            <a:prstGeom prst="triangle">
              <a:avLst>
                <a:gd name="adj" fmla="val 50000"/>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cxnSp>
          <p:nvCxnSpPr>
            <p:cNvPr id="341" name="Google Shape;341;p21"/>
            <p:cNvCxnSpPr/>
            <p:nvPr/>
          </p:nvCxnSpPr>
          <p:spPr>
            <a:xfrm rot="10800000">
              <a:off x="3296378" y="5203763"/>
              <a:ext cx="0" cy="365688"/>
            </a:xfrm>
            <a:prstGeom prst="straightConnector1">
              <a:avLst/>
            </a:prstGeom>
            <a:noFill/>
            <a:ln w="28575" cap="flat" cmpd="sng">
              <a:solidFill>
                <a:schemeClr val="dk1"/>
              </a:solidFill>
              <a:prstDash val="solid"/>
              <a:round/>
              <a:headEnd type="triangle" w="med" len="med"/>
              <a:tailEnd type="none" w="sm" len="sm"/>
            </a:ln>
          </p:spPr>
        </p:cxnSp>
        <p:sp>
          <p:nvSpPr>
            <p:cNvPr id="342" name="Google Shape;342;p21"/>
            <p:cNvSpPr txBox="1"/>
            <p:nvPr/>
          </p:nvSpPr>
          <p:spPr>
            <a:xfrm>
              <a:off x="2902550" y="4825172"/>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load</a:t>
              </a:r>
              <a:endParaRPr sz="1400" b="1" i="0" u="none" strike="noStrike" cap="none">
                <a:solidFill>
                  <a:srgbClr val="000000"/>
                </a:solidFill>
                <a:latin typeface="Courier New"/>
                <a:ea typeface="Courier New"/>
                <a:cs typeface="Courier New"/>
                <a:sym typeface="Courier New"/>
              </a:endParaRPr>
            </a:p>
          </p:txBody>
        </p:sp>
        <p:cxnSp>
          <p:nvCxnSpPr>
            <p:cNvPr id="343" name="Google Shape;343;p21"/>
            <p:cNvCxnSpPr/>
            <p:nvPr/>
          </p:nvCxnSpPr>
          <p:spPr>
            <a:xfrm rot="10800000">
              <a:off x="1657554" y="6096262"/>
              <a:ext cx="749300" cy="0"/>
            </a:xfrm>
            <a:prstGeom prst="straightConnector1">
              <a:avLst/>
            </a:prstGeom>
            <a:noFill/>
            <a:ln w="28575" cap="flat" cmpd="sng">
              <a:solidFill>
                <a:schemeClr val="dk1"/>
              </a:solidFill>
              <a:prstDash val="solid"/>
              <a:round/>
              <a:headEnd type="triangle" w="med" len="med"/>
              <a:tailEnd type="none" w="sm" len="sm"/>
            </a:ln>
          </p:spPr>
        </p:cxnSp>
        <p:sp>
          <p:nvSpPr>
            <p:cNvPr id="344" name="Google Shape;344;p21"/>
            <p:cNvSpPr txBox="1"/>
            <p:nvPr/>
          </p:nvSpPr>
          <p:spPr>
            <a:xfrm>
              <a:off x="1619199" y="5571022"/>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in</a:t>
              </a:r>
              <a:endParaRPr sz="1400" b="1" i="0" u="none" strike="noStrike" cap="none">
                <a:solidFill>
                  <a:srgbClr val="000000"/>
                </a:solidFill>
                <a:latin typeface="Courier New"/>
                <a:ea typeface="Courier New"/>
                <a:cs typeface="Courier New"/>
                <a:sym typeface="Courier New"/>
              </a:endParaRPr>
            </a:p>
          </p:txBody>
        </p:sp>
        <p:cxnSp>
          <p:nvCxnSpPr>
            <p:cNvPr id="345" name="Google Shape;345;p21"/>
            <p:cNvCxnSpPr/>
            <p:nvPr/>
          </p:nvCxnSpPr>
          <p:spPr>
            <a:xfrm rot="10800000" flipH="1">
              <a:off x="1932176" y="5996234"/>
              <a:ext cx="200055" cy="200055"/>
            </a:xfrm>
            <a:prstGeom prst="straightConnector1">
              <a:avLst/>
            </a:prstGeom>
            <a:noFill/>
            <a:ln w="28575" cap="flat" cmpd="sng">
              <a:solidFill>
                <a:schemeClr val="dk1"/>
              </a:solidFill>
              <a:prstDash val="solid"/>
              <a:round/>
              <a:headEnd type="none" w="sm" len="sm"/>
              <a:tailEnd type="none" w="sm" len="sm"/>
            </a:ln>
          </p:spPr>
        </p:cxnSp>
        <p:sp>
          <p:nvSpPr>
            <p:cNvPr id="346" name="Google Shape;346;p21"/>
            <p:cNvSpPr txBox="1"/>
            <p:nvPr/>
          </p:nvSpPr>
          <p:spPr>
            <a:xfrm>
              <a:off x="1815725" y="6172042"/>
              <a:ext cx="45330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16</a:t>
              </a:r>
              <a:endParaRPr sz="1400" b="1" i="0" u="none" strike="noStrike" cap="none">
                <a:solidFill>
                  <a:srgbClr val="000000"/>
                </a:solidFill>
                <a:latin typeface="Courier New"/>
                <a:ea typeface="Courier New"/>
                <a:cs typeface="Courier New"/>
                <a:sym typeface="Courier New"/>
              </a:endParaRPr>
            </a:p>
          </p:txBody>
        </p:sp>
        <p:cxnSp>
          <p:nvCxnSpPr>
            <p:cNvPr id="347" name="Google Shape;347;p21"/>
            <p:cNvCxnSpPr/>
            <p:nvPr/>
          </p:nvCxnSpPr>
          <p:spPr>
            <a:xfrm rot="10800000">
              <a:off x="6768025" y="6088445"/>
              <a:ext cx="749300" cy="0"/>
            </a:xfrm>
            <a:prstGeom prst="straightConnector1">
              <a:avLst/>
            </a:prstGeom>
            <a:noFill/>
            <a:ln w="28575" cap="flat" cmpd="sng">
              <a:solidFill>
                <a:schemeClr val="dk1"/>
              </a:solidFill>
              <a:prstDash val="solid"/>
              <a:round/>
              <a:headEnd type="triangle" w="med" len="med"/>
              <a:tailEnd type="none" w="sm" len="sm"/>
            </a:ln>
          </p:spPr>
        </p:cxnSp>
        <p:sp>
          <p:nvSpPr>
            <p:cNvPr id="348" name="Google Shape;348;p21"/>
            <p:cNvSpPr txBox="1"/>
            <p:nvPr/>
          </p:nvSpPr>
          <p:spPr>
            <a:xfrm>
              <a:off x="6729670" y="5563205"/>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out</a:t>
              </a:r>
              <a:endParaRPr sz="1400" b="1" i="0" u="none" strike="noStrike" cap="none">
                <a:solidFill>
                  <a:srgbClr val="000000"/>
                </a:solidFill>
                <a:latin typeface="Courier New"/>
                <a:ea typeface="Courier New"/>
                <a:cs typeface="Courier New"/>
                <a:sym typeface="Courier New"/>
              </a:endParaRPr>
            </a:p>
          </p:txBody>
        </p:sp>
        <p:cxnSp>
          <p:nvCxnSpPr>
            <p:cNvPr id="349" name="Google Shape;349;p21"/>
            <p:cNvCxnSpPr/>
            <p:nvPr/>
          </p:nvCxnSpPr>
          <p:spPr>
            <a:xfrm rot="10800000" flipH="1">
              <a:off x="7042647" y="5988417"/>
              <a:ext cx="200055" cy="200055"/>
            </a:xfrm>
            <a:prstGeom prst="straightConnector1">
              <a:avLst/>
            </a:prstGeom>
            <a:noFill/>
            <a:ln w="28575" cap="flat" cmpd="sng">
              <a:solidFill>
                <a:schemeClr val="dk1"/>
              </a:solidFill>
              <a:prstDash val="solid"/>
              <a:round/>
              <a:headEnd type="none" w="sm" len="sm"/>
              <a:tailEnd type="none" w="sm" len="sm"/>
            </a:ln>
          </p:spPr>
        </p:cxnSp>
        <p:sp>
          <p:nvSpPr>
            <p:cNvPr id="350" name="Google Shape;350;p21"/>
            <p:cNvSpPr txBox="1"/>
            <p:nvPr/>
          </p:nvSpPr>
          <p:spPr>
            <a:xfrm>
              <a:off x="6926196" y="6164225"/>
              <a:ext cx="45330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16</a:t>
              </a:r>
              <a:endParaRPr sz="1400" b="1" i="0" u="none" strike="noStrike" cap="none">
                <a:solidFill>
                  <a:srgbClr val="000000"/>
                </a:solidFill>
                <a:latin typeface="Courier New"/>
                <a:ea typeface="Courier New"/>
                <a:cs typeface="Courier New"/>
                <a:sym typeface="Courier New"/>
              </a:endParaRPr>
            </a:p>
          </p:txBody>
        </p:sp>
        <p:cxnSp>
          <p:nvCxnSpPr>
            <p:cNvPr id="351" name="Google Shape;351;p21"/>
            <p:cNvCxnSpPr/>
            <p:nvPr/>
          </p:nvCxnSpPr>
          <p:spPr>
            <a:xfrm rot="10800000">
              <a:off x="4572000" y="5203763"/>
              <a:ext cx="0" cy="365688"/>
            </a:xfrm>
            <a:prstGeom prst="straightConnector1">
              <a:avLst/>
            </a:prstGeom>
            <a:noFill/>
            <a:ln w="28575" cap="flat" cmpd="sng">
              <a:solidFill>
                <a:schemeClr val="dk1"/>
              </a:solidFill>
              <a:prstDash val="solid"/>
              <a:round/>
              <a:headEnd type="triangle" w="med" len="med"/>
              <a:tailEnd type="none" w="sm" len="sm"/>
            </a:ln>
          </p:spPr>
        </p:cxnSp>
        <p:sp>
          <p:nvSpPr>
            <p:cNvPr id="352" name="Google Shape;352;p21"/>
            <p:cNvSpPr txBox="1"/>
            <p:nvPr/>
          </p:nvSpPr>
          <p:spPr>
            <a:xfrm>
              <a:off x="4178172" y="4825172"/>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inc</a:t>
              </a:r>
              <a:endParaRPr sz="1800" b="1" i="0" u="none" strike="noStrike" cap="none">
                <a:solidFill>
                  <a:srgbClr val="000000"/>
                </a:solidFill>
                <a:latin typeface="Courier New"/>
                <a:ea typeface="Courier New"/>
                <a:cs typeface="Courier New"/>
                <a:sym typeface="Courier New"/>
              </a:endParaRPr>
            </a:p>
          </p:txBody>
        </p:sp>
        <p:cxnSp>
          <p:nvCxnSpPr>
            <p:cNvPr id="353" name="Google Shape;353;p21"/>
            <p:cNvCxnSpPr/>
            <p:nvPr/>
          </p:nvCxnSpPr>
          <p:spPr>
            <a:xfrm rot="10800000">
              <a:off x="5847622" y="5213021"/>
              <a:ext cx="0" cy="365688"/>
            </a:xfrm>
            <a:prstGeom prst="straightConnector1">
              <a:avLst/>
            </a:prstGeom>
            <a:noFill/>
            <a:ln w="28575" cap="flat" cmpd="sng">
              <a:solidFill>
                <a:schemeClr val="dk1"/>
              </a:solidFill>
              <a:prstDash val="solid"/>
              <a:round/>
              <a:headEnd type="triangle" w="med" len="med"/>
              <a:tailEnd type="none" w="sm" len="sm"/>
            </a:ln>
          </p:spPr>
        </p:cxnSp>
        <p:sp>
          <p:nvSpPr>
            <p:cNvPr id="354" name="Google Shape;354;p21"/>
            <p:cNvSpPr txBox="1"/>
            <p:nvPr/>
          </p:nvSpPr>
          <p:spPr>
            <a:xfrm>
              <a:off x="5272519" y="4834431"/>
              <a:ext cx="1150205"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reset</a:t>
              </a:r>
              <a:endParaRPr sz="1400" b="1" i="0" u="none" strike="noStrike" cap="none">
                <a:solidFill>
                  <a:srgbClr val="000000"/>
                </a:solidFill>
                <a:latin typeface="Courier New"/>
                <a:ea typeface="Courier New"/>
                <a:cs typeface="Courier New"/>
                <a:sym typeface="Courier New"/>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36">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36">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36">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3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Google Shape;359;p55"/>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Project 4 Overview</a:t>
            </a:r>
            <a:endParaRPr dirty="0"/>
          </a:p>
        </p:txBody>
      </p:sp>
      <p:sp>
        <p:nvSpPr>
          <p:cNvPr id="360" name="Google Shape;360;p55"/>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Part I: Cornell Note-taking</a:t>
            </a:r>
            <a:endParaRPr dirty="0"/>
          </a:p>
          <a:p>
            <a:pPr marL="640080" lvl="1" indent="-283464" algn="l" rtl="0">
              <a:lnSpc>
                <a:spcPct val="110000"/>
              </a:lnSpc>
              <a:spcBef>
                <a:spcPts val="24"/>
              </a:spcBef>
              <a:spcAft>
                <a:spcPts val="0"/>
              </a:spcAft>
              <a:buSzPts val="2420"/>
              <a:buChar char="▪"/>
            </a:pPr>
            <a:r>
              <a:rPr lang="en-US" dirty="0"/>
              <a:t>Practice taking detailed notes in another class</a:t>
            </a:r>
            <a:endParaRPr dirty="0"/>
          </a:p>
          <a:p>
            <a:pPr marL="640080" lvl="1" indent="-283464" algn="l" rtl="0">
              <a:lnSpc>
                <a:spcPct val="110000"/>
              </a:lnSpc>
              <a:spcBef>
                <a:spcPts val="24"/>
              </a:spcBef>
              <a:spcAft>
                <a:spcPts val="0"/>
              </a:spcAft>
              <a:buSzPts val="2420"/>
              <a:buChar char="▪"/>
            </a:pPr>
            <a:r>
              <a:rPr lang="en-US" dirty="0"/>
              <a:t>Think critically about the technique</a:t>
            </a:r>
            <a:endParaRPr dirty="0"/>
          </a:p>
          <a:p>
            <a:pPr marL="356616" lvl="1" indent="0" algn="l" rtl="0">
              <a:lnSpc>
                <a:spcPct val="110000"/>
              </a:lnSpc>
              <a:spcBef>
                <a:spcPts val="24"/>
              </a:spcBef>
              <a:spcAft>
                <a:spcPts val="0"/>
              </a:spcAft>
              <a:buSzPts val="2420"/>
              <a:buNone/>
            </a:pPr>
            <a:endParaRPr sz="1600" dirty="0"/>
          </a:p>
          <a:p>
            <a:pPr marL="347472" lvl="0" indent="-347472" algn="l" rtl="0">
              <a:lnSpc>
                <a:spcPct val="110000"/>
              </a:lnSpc>
              <a:spcBef>
                <a:spcPts val="440"/>
              </a:spcBef>
              <a:spcAft>
                <a:spcPts val="0"/>
              </a:spcAft>
              <a:buSzPts val="2080"/>
              <a:buChar char="❖"/>
            </a:pPr>
            <a:r>
              <a:rPr lang="en-US" dirty="0"/>
              <a:t>Part II: Building Memory</a:t>
            </a:r>
            <a:endParaRPr dirty="0"/>
          </a:p>
          <a:p>
            <a:pPr marL="640080" lvl="1" indent="-283464" algn="l" rtl="0">
              <a:lnSpc>
                <a:spcPct val="110000"/>
              </a:lnSpc>
              <a:spcBef>
                <a:spcPts val="24"/>
              </a:spcBef>
              <a:spcAft>
                <a:spcPts val="0"/>
              </a:spcAft>
              <a:buSzPts val="2420"/>
              <a:buChar char="▪"/>
            </a:pPr>
            <a:r>
              <a:rPr lang="en-US" dirty="0"/>
              <a:t>Memory &amp; Sequential Logic: Build our first sequential chips, from a 1-bit register to a 16K RAM module</a:t>
            </a:r>
            <a:endParaRPr dirty="0"/>
          </a:p>
          <a:p>
            <a:pPr marL="640080" lvl="1" indent="-283464" algn="l" rtl="0">
              <a:lnSpc>
                <a:spcPct val="110000"/>
              </a:lnSpc>
              <a:spcBef>
                <a:spcPts val="24"/>
              </a:spcBef>
              <a:spcAft>
                <a:spcPts val="0"/>
              </a:spcAft>
              <a:buSzPts val="2420"/>
              <a:buChar char="▪"/>
            </a:pPr>
            <a:r>
              <a:rPr lang="en-US" dirty="0"/>
              <a:t>Program Counter: Build counter that tracks where we are in a program, with support for several operations we’ll need later</a:t>
            </a:r>
            <a:endParaRPr dirty="0"/>
          </a:p>
          <a:p>
            <a:pPr marL="640080" lvl="1" indent="-283464" algn="l" rtl="0">
              <a:lnSpc>
                <a:spcPct val="110000"/>
              </a:lnSpc>
              <a:spcBef>
                <a:spcPts val="24"/>
              </a:spcBef>
              <a:spcAft>
                <a:spcPts val="0"/>
              </a:spcAft>
              <a:buSzPts val="2420"/>
              <a:buChar char="▪"/>
            </a:pPr>
            <a:r>
              <a:rPr lang="en-US" i="1" dirty="0"/>
              <a:t>Note: Folder split for performance reasons only</a:t>
            </a:r>
            <a:endParaRPr dirty="0"/>
          </a:p>
          <a:p>
            <a:pPr marL="356616" lvl="1" indent="0" algn="l" rtl="0">
              <a:lnSpc>
                <a:spcPct val="110000"/>
              </a:lnSpc>
              <a:spcBef>
                <a:spcPts val="24"/>
              </a:spcBef>
              <a:spcAft>
                <a:spcPts val="0"/>
              </a:spcAft>
              <a:buSzPts val="2420"/>
              <a:buNone/>
            </a:pPr>
            <a:endParaRPr sz="1600" i="1" dirty="0"/>
          </a:p>
          <a:p>
            <a:pPr marL="347472" lvl="0" indent="-347472" algn="l" rtl="0">
              <a:lnSpc>
                <a:spcPct val="110000"/>
              </a:lnSpc>
              <a:spcBef>
                <a:spcPts val="440"/>
              </a:spcBef>
              <a:spcAft>
                <a:spcPts val="0"/>
              </a:spcAft>
              <a:buSzPts val="2080"/>
              <a:buChar char="❖"/>
            </a:pPr>
            <a:r>
              <a:rPr lang="en-US" dirty="0"/>
              <a:t>Part III: Project 4 Reflection</a:t>
            </a:r>
            <a:endParaRPr dirty="0"/>
          </a:p>
        </p:txBody>
      </p:sp>
      <p:sp>
        <p:nvSpPr>
          <p:cNvPr id="361" name="Google Shape;361;p55"/>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33</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0">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0">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60">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60">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6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Google Shape;366;p59"/>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Lecture 6 Reminders</a:t>
            </a:r>
            <a:endParaRPr dirty="0"/>
          </a:p>
        </p:txBody>
      </p:sp>
      <p:sp>
        <p:nvSpPr>
          <p:cNvPr id="367" name="Google Shape;367;p59"/>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r>
              <a:rPr lang="en-US" b="1" dirty="0"/>
              <a:t>Project 3 due tonight (1/19) at 11:59pm</a:t>
            </a:r>
          </a:p>
          <a:p>
            <a:pPr marL="347472" lvl="0" indent="-347472"/>
            <a:endParaRPr lang="en-US" dirty="0"/>
          </a:p>
          <a:p>
            <a:pPr marL="347472" lvl="0" indent="-347472"/>
            <a:r>
              <a:rPr lang="en-US" dirty="0"/>
              <a:t>Project 4 (Cornell Note-taking &amp; Building Memory) released today, due next Friday (1/26) at 11:59pm</a:t>
            </a:r>
          </a:p>
          <a:p>
            <a:pPr marL="804672" lvl="1" indent="-193802" algn="l" rtl="0">
              <a:lnSpc>
                <a:spcPct val="110000"/>
              </a:lnSpc>
              <a:spcBef>
                <a:spcPts val="24"/>
              </a:spcBef>
              <a:spcAft>
                <a:spcPts val="0"/>
              </a:spcAft>
              <a:buSzPts val="2420"/>
              <a:buNone/>
            </a:pPr>
            <a:endParaRPr dirty="0"/>
          </a:p>
          <a:p>
            <a:pPr marL="347472" lvl="0" indent="-347472" algn="l" rtl="0">
              <a:lnSpc>
                <a:spcPct val="110000"/>
              </a:lnSpc>
              <a:spcBef>
                <a:spcPts val="440"/>
              </a:spcBef>
              <a:spcAft>
                <a:spcPts val="0"/>
              </a:spcAft>
              <a:buSzPts val="2080"/>
              <a:buChar char="❖"/>
            </a:pPr>
            <a:r>
              <a:rPr lang="en-US" dirty="0"/>
              <a:t>Eric has office hours after class in CSE2 153</a:t>
            </a:r>
          </a:p>
          <a:p>
            <a:pPr marL="640080" lvl="1" indent="-283464" algn="l" rtl="0">
              <a:lnSpc>
                <a:spcPct val="110000"/>
              </a:lnSpc>
              <a:spcBef>
                <a:spcPts val="24"/>
              </a:spcBef>
              <a:spcAft>
                <a:spcPts val="0"/>
              </a:spcAft>
              <a:buSzPts val="2420"/>
              <a:buChar char="▪"/>
            </a:pPr>
            <a:r>
              <a:rPr lang="en-US" dirty="0"/>
              <a:t>Feel free to post your questions on the Ed board as well</a:t>
            </a:r>
          </a:p>
        </p:txBody>
      </p:sp>
      <p:sp>
        <p:nvSpPr>
          <p:cNvPr id="368" name="Google Shape;368;p59"/>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34</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32"/>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Bloom’s Taxonomy in Action: CSE 143</a:t>
            </a:r>
            <a:endParaRPr dirty="0"/>
          </a:p>
        </p:txBody>
      </p:sp>
      <p:sp>
        <p:nvSpPr>
          <p:cNvPr id="78" name="Google Shape;78;p32"/>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4</a:t>
            </a:fld>
            <a:endParaRPr/>
          </a:p>
        </p:txBody>
      </p:sp>
      <p:sp>
        <p:nvSpPr>
          <p:cNvPr id="79" name="Google Shape;79;p32"/>
          <p:cNvSpPr/>
          <p:nvPr/>
        </p:nvSpPr>
        <p:spPr>
          <a:xfrm>
            <a:off x="1370695" y="6003405"/>
            <a:ext cx="7335000" cy="660000"/>
          </a:xfrm>
          <a:prstGeom prst="trapezoid">
            <a:avLst>
              <a:gd name="adj" fmla="val 64862"/>
            </a:avLst>
          </a:prstGeom>
          <a:solidFill>
            <a:srgbClr val="99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Open Sans"/>
                <a:ea typeface="Open Sans"/>
                <a:cs typeface="Open Sans"/>
                <a:sym typeface="Open Sans"/>
              </a:rPr>
              <a:t>Remembering</a:t>
            </a:r>
            <a:endParaRPr sz="1600" b="1" i="0" u="none" strike="noStrike" cap="none">
              <a:solidFill>
                <a:srgbClr val="000000"/>
              </a:solidFill>
              <a:latin typeface="Open Sans"/>
              <a:ea typeface="Open Sans"/>
              <a:cs typeface="Open Sans"/>
              <a:sym typeface="Open Sans"/>
            </a:endParaRPr>
          </a:p>
        </p:txBody>
      </p:sp>
      <p:sp>
        <p:nvSpPr>
          <p:cNvPr id="80" name="Google Shape;80;p32"/>
          <p:cNvSpPr/>
          <p:nvPr/>
        </p:nvSpPr>
        <p:spPr>
          <a:xfrm>
            <a:off x="1920139" y="5190432"/>
            <a:ext cx="6259200" cy="705900"/>
          </a:xfrm>
          <a:prstGeom prst="trapezoid">
            <a:avLst>
              <a:gd name="adj" fmla="val 60623"/>
            </a:avLst>
          </a:prstGeom>
          <a:solidFill>
            <a:srgbClr val="4A86E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Open Sans"/>
                <a:ea typeface="Open Sans"/>
                <a:cs typeface="Open Sans"/>
                <a:sym typeface="Open Sans"/>
              </a:rPr>
              <a:t>Understanding</a:t>
            </a:r>
            <a:endParaRPr sz="1600" b="0" i="0" u="none" strike="noStrike" cap="none">
              <a:solidFill>
                <a:srgbClr val="000000"/>
              </a:solidFill>
              <a:latin typeface="Arial"/>
              <a:ea typeface="Arial"/>
              <a:cs typeface="Arial"/>
              <a:sym typeface="Arial"/>
            </a:endParaRPr>
          </a:p>
        </p:txBody>
      </p:sp>
      <p:sp>
        <p:nvSpPr>
          <p:cNvPr id="81" name="Google Shape;81;p32"/>
          <p:cNvSpPr/>
          <p:nvPr/>
        </p:nvSpPr>
        <p:spPr>
          <a:xfrm>
            <a:off x="2457634" y="4264611"/>
            <a:ext cx="5184300" cy="818700"/>
          </a:xfrm>
          <a:prstGeom prst="trapezoid">
            <a:avLst>
              <a:gd name="adj" fmla="val 62989"/>
            </a:avLst>
          </a:prstGeom>
          <a:solidFill>
            <a:srgbClr val="00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Open Sans"/>
                <a:ea typeface="Open Sans"/>
                <a:cs typeface="Open Sans"/>
                <a:sym typeface="Open Sans"/>
              </a:rPr>
              <a:t>Applying</a:t>
            </a:r>
            <a:endParaRPr sz="1600" b="1" i="0" u="none" strike="noStrike" cap="none">
              <a:solidFill>
                <a:srgbClr val="000000"/>
              </a:solidFill>
              <a:latin typeface="Open Sans"/>
              <a:ea typeface="Open Sans"/>
              <a:cs typeface="Open Sans"/>
              <a:sym typeface="Open Sans"/>
            </a:endParaRPr>
          </a:p>
        </p:txBody>
      </p:sp>
      <p:sp>
        <p:nvSpPr>
          <p:cNvPr id="82" name="Google Shape;82;p32"/>
          <p:cNvSpPr/>
          <p:nvPr/>
        </p:nvSpPr>
        <p:spPr>
          <a:xfrm>
            <a:off x="3054853" y="3497794"/>
            <a:ext cx="3965400" cy="660000"/>
          </a:xfrm>
          <a:prstGeom prst="trapezoid">
            <a:avLst>
              <a:gd name="adj" fmla="val 59874"/>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Open Sans"/>
                <a:ea typeface="Open Sans"/>
                <a:cs typeface="Open Sans"/>
                <a:sym typeface="Open Sans"/>
              </a:rPr>
              <a:t>Analyzing</a:t>
            </a:r>
            <a:endParaRPr sz="1600" b="0" i="0" u="none" strike="noStrike" cap="none">
              <a:solidFill>
                <a:srgbClr val="000000"/>
              </a:solidFill>
              <a:latin typeface="Arial"/>
              <a:ea typeface="Arial"/>
              <a:cs typeface="Arial"/>
              <a:sym typeface="Arial"/>
            </a:endParaRPr>
          </a:p>
        </p:txBody>
      </p:sp>
      <p:sp>
        <p:nvSpPr>
          <p:cNvPr id="83" name="Google Shape;83;p32"/>
          <p:cNvSpPr/>
          <p:nvPr/>
        </p:nvSpPr>
        <p:spPr>
          <a:xfrm>
            <a:off x="4094018" y="1125225"/>
            <a:ext cx="1911300" cy="1452900"/>
          </a:xfrm>
          <a:prstGeom prst="triangle">
            <a:avLst>
              <a:gd name="adj" fmla="val 49407"/>
            </a:avLst>
          </a:prstGeom>
          <a:solidFill>
            <a:srgbClr val="FF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chemeClr val="dk1"/>
                </a:solidFill>
                <a:latin typeface="Open Sans"/>
                <a:ea typeface="Open Sans"/>
                <a:cs typeface="Open Sans"/>
                <a:sym typeface="Open Sans"/>
              </a:rPr>
              <a:t>Creating</a:t>
            </a:r>
            <a:endParaRPr sz="1400" b="0" i="0" u="none" strike="noStrike" cap="none">
              <a:solidFill>
                <a:srgbClr val="000000"/>
              </a:solidFill>
              <a:highlight>
                <a:srgbClr val="FCE5CD"/>
              </a:highlight>
              <a:latin typeface="Arial"/>
              <a:ea typeface="Arial"/>
              <a:cs typeface="Arial"/>
              <a:sym typeface="Arial"/>
            </a:endParaRPr>
          </a:p>
        </p:txBody>
      </p:sp>
      <p:sp>
        <p:nvSpPr>
          <p:cNvPr id="84" name="Google Shape;84;p32"/>
          <p:cNvSpPr/>
          <p:nvPr/>
        </p:nvSpPr>
        <p:spPr>
          <a:xfrm>
            <a:off x="3544574" y="2684832"/>
            <a:ext cx="2986200" cy="705900"/>
          </a:xfrm>
          <a:prstGeom prst="trapezoid">
            <a:avLst>
              <a:gd name="adj" fmla="val 60623"/>
            </a:avLst>
          </a:prstGeom>
          <a:solidFill>
            <a:srgbClr val="FF99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Open Sans"/>
                <a:ea typeface="Open Sans"/>
                <a:cs typeface="Open Sans"/>
                <a:sym typeface="Open Sans"/>
              </a:rPr>
              <a:t>Evaluating</a:t>
            </a:r>
            <a:endParaRPr sz="1600" b="0" i="0" u="none" strike="noStrike" cap="none">
              <a:solidFill>
                <a:srgbClr val="000000"/>
              </a:solidFill>
              <a:latin typeface="Arial"/>
              <a:ea typeface="Arial"/>
              <a:cs typeface="Arial"/>
              <a:sym typeface="Arial"/>
            </a:endParaRPr>
          </a:p>
        </p:txBody>
      </p:sp>
      <p:sp>
        <p:nvSpPr>
          <p:cNvPr id="85" name="Google Shape;85;p32"/>
          <p:cNvSpPr/>
          <p:nvPr/>
        </p:nvSpPr>
        <p:spPr>
          <a:xfrm>
            <a:off x="414575" y="6043688"/>
            <a:ext cx="3129900" cy="556800"/>
          </a:xfrm>
          <a:prstGeom prst="homePlate">
            <a:avLst>
              <a:gd name="adj" fmla="val 50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Open Sans"/>
                <a:ea typeface="Open Sans"/>
                <a:cs typeface="Open Sans"/>
                <a:sym typeface="Open Sans"/>
              </a:rPr>
              <a:t>Remembering what Java objects are</a:t>
            </a:r>
            <a:endParaRPr sz="1400" b="0" i="0" u="none" strike="noStrike" cap="none">
              <a:solidFill>
                <a:srgbClr val="000000"/>
              </a:solidFill>
              <a:latin typeface="Open Sans"/>
              <a:ea typeface="Open Sans"/>
              <a:cs typeface="Open Sans"/>
              <a:sym typeface="Open Sans"/>
            </a:endParaRPr>
          </a:p>
        </p:txBody>
      </p:sp>
      <p:sp>
        <p:nvSpPr>
          <p:cNvPr id="86" name="Google Shape;86;p32"/>
          <p:cNvSpPr/>
          <p:nvPr/>
        </p:nvSpPr>
        <p:spPr>
          <a:xfrm>
            <a:off x="414575" y="5253681"/>
            <a:ext cx="3373500" cy="556800"/>
          </a:xfrm>
          <a:prstGeom prst="homePlate">
            <a:avLst>
              <a:gd name="adj" fmla="val 50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Open Sans"/>
                <a:ea typeface="Open Sans"/>
                <a:cs typeface="Open Sans"/>
                <a:sym typeface="Open Sans"/>
              </a:rPr>
              <a:t>Understanding the use Java objects </a:t>
            </a:r>
            <a:endParaRPr sz="1400" b="0" i="0" u="none" strike="noStrike" cap="none">
              <a:solidFill>
                <a:srgbClr val="000000"/>
              </a:solidFill>
              <a:latin typeface="Open Sans"/>
              <a:ea typeface="Open Sans"/>
              <a:cs typeface="Open Sans"/>
              <a:sym typeface="Open Sans"/>
            </a:endParaRPr>
          </a:p>
        </p:txBody>
      </p:sp>
      <p:sp>
        <p:nvSpPr>
          <p:cNvPr id="87" name="Google Shape;87;p32"/>
          <p:cNvSpPr/>
          <p:nvPr/>
        </p:nvSpPr>
        <p:spPr>
          <a:xfrm>
            <a:off x="414575" y="4384389"/>
            <a:ext cx="3599100" cy="556800"/>
          </a:xfrm>
          <a:prstGeom prst="homePlate">
            <a:avLst>
              <a:gd name="adj" fmla="val 50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Open Sans"/>
                <a:ea typeface="Open Sans"/>
                <a:cs typeface="Open Sans"/>
                <a:sym typeface="Open Sans"/>
              </a:rPr>
              <a:t>Using Java objects defined in the standard class libraries</a:t>
            </a:r>
            <a:endParaRPr sz="1400" b="0" i="0" u="none" strike="noStrike" cap="none">
              <a:solidFill>
                <a:srgbClr val="000000"/>
              </a:solidFill>
              <a:latin typeface="Open Sans"/>
              <a:ea typeface="Open Sans"/>
              <a:cs typeface="Open Sans"/>
              <a:sym typeface="Open Sans"/>
            </a:endParaRPr>
          </a:p>
        </p:txBody>
      </p:sp>
      <p:sp>
        <p:nvSpPr>
          <p:cNvPr id="88" name="Google Shape;88;p32"/>
          <p:cNvSpPr/>
          <p:nvPr/>
        </p:nvSpPr>
        <p:spPr>
          <a:xfrm>
            <a:off x="414575" y="3538018"/>
            <a:ext cx="3813000" cy="556800"/>
          </a:xfrm>
          <a:prstGeom prst="homePlate">
            <a:avLst>
              <a:gd name="adj" fmla="val 50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Open Sans"/>
                <a:ea typeface="Open Sans"/>
                <a:cs typeface="Open Sans"/>
                <a:sym typeface="Open Sans"/>
              </a:rPr>
              <a:t>How do Java objects relate to other real-word tools?</a:t>
            </a:r>
            <a:endParaRPr sz="1400" b="0" i="0" u="none" strike="noStrike" cap="none">
              <a:solidFill>
                <a:srgbClr val="000000"/>
              </a:solidFill>
              <a:latin typeface="Open Sans"/>
              <a:ea typeface="Open Sans"/>
              <a:cs typeface="Open Sans"/>
              <a:sym typeface="Open Sans"/>
            </a:endParaRPr>
          </a:p>
        </p:txBody>
      </p:sp>
      <p:sp>
        <p:nvSpPr>
          <p:cNvPr id="89" name="Google Shape;89;p32"/>
          <p:cNvSpPr/>
          <p:nvPr/>
        </p:nvSpPr>
        <p:spPr>
          <a:xfrm>
            <a:off x="414575" y="2759590"/>
            <a:ext cx="3965400" cy="556800"/>
          </a:xfrm>
          <a:prstGeom prst="homePlate">
            <a:avLst>
              <a:gd name="adj" fmla="val 50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Open Sans"/>
                <a:ea typeface="Open Sans"/>
                <a:cs typeface="Open Sans"/>
                <a:sym typeface="Open Sans"/>
              </a:rPr>
              <a:t>Justifying why one would use a particular Java object (ArrayList)?</a:t>
            </a:r>
            <a:endParaRPr sz="1400" b="0" i="0" u="none" strike="noStrike" cap="none">
              <a:solidFill>
                <a:srgbClr val="000000"/>
              </a:solidFill>
              <a:latin typeface="Open Sans"/>
              <a:ea typeface="Open Sans"/>
              <a:cs typeface="Open Sans"/>
              <a:sym typeface="Open Sans"/>
            </a:endParaRPr>
          </a:p>
        </p:txBody>
      </p:sp>
      <p:sp>
        <p:nvSpPr>
          <p:cNvPr id="90" name="Google Shape;90;p32"/>
          <p:cNvSpPr/>
          <p:nvPr/>
        </p:nvSpPr>
        <p:spPr>
          <a:xfrm>
            <a:off x="414575" y="1908424"/>
            <a:ext cx="4134000" cy="556800"/>
          </a:xfrm>
          <a:prstGeom prst="homePlate">
            <a:avLst>
              <a:gd name="adj" fmla="val 50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Open Sans"/>
                <a:ea typeface="Open Sans"/>
                <a:cs typeface="Open Sans"/>
                <a:sym typeface="Open Sans"/>
              </a:rPr>
              <a:t>Creating your own Java objects in your CSE 143 assignments</a:t>
            </a:r>
            <a:endParaRPr sz="1400" b="0" i="0" u="none" strike="noStrike" cap="none">
              <a:solidFill>
                <a:srgbClr val="000000"/>
              </a:solidFill>
              <a:latin typeface="Open Sans"/>
              <a:ea typeface="Open Sans"/>
              <a:cs typeface="Open Sans"/>
              <a:sym typeface="Open San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7"/>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Bloom’s Taxonomy Discussion</a:t>
            </a:r>
            <a:endParaRPr dirty="0"/>
          </a:p>
        </p:txBody>
      </p:sp>
      <p:sp>
        <p:nvSpPr>
          <p:cNvPr id="143" name="Google Shape;143;p27"/>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0" lvl="0" indent="0" algn="l" rtl="0">
              <a:lnSpc>
                <a:spcPct val="110000"/>
              </a:lnSpc>
              <a:spcBef>
                <a:spcPts val="440"/>
              </a:spcBef>
              <a:spcAft>
                <a:spcPts val="0"/>
              </a:spcAft>
              <a:buSzPts val="2080"/>
              <a:buNone/>
            </a:pPr>
            <a:r>
              <a:rPr lang="en-US" dirty="0">
                <a:solidFill>
                  <a:schemeClr val="dk1"/>
                </a:solidFill>
              </a:rPr>
              <a:t>In groups, discuss the following points:</a:t>
            </a:r>
          </a:p>
          <a:p>
            <a:pPr marL="0" lvl="0" indent="0" algn="l" rtl="0">
              <a:lnSpc>
                <a:spcPct val="110000"/>
              </a:lnSpc>
              <a:spcBef>
                <a:spcPts val="440"/>
              </a:spcBef>
              <a:spcAft>
                <a:spcPts val="0"/>
              </a:spcAft>
              <a:buSzPts val="2080"/>
              <a:buNone/>
            </a:pPr>
            <a:endParaRPr lang="en-US" dirty="0">
              <a:solidFill>
                <a:schemeClr val="dk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dk1"/>
                </a:solidFill>
              </a:rPr>
              <a:t>Identify various aspects </a:t>
            </a:r>
            <a:r>
              <a:rPr lang="en-US" dirty="0"/>
              <a:t>of your academic responsibilities as a UW student (e.g., attending lecture) and categorize them in </a:t>
            </a:r>
            <a:r>
              <a:rPr lang="en-US" dirty="0">
                <a:solidFill>
                  <a:schemeClr val="dk1"/>
                </a:solidFill>
              </a:rPr>
              <a:t>one of the levels on Bloom’s Taxonomy</a:t>
            </a:r>
          </a:p>
          <a:p>
            <a:pPr marL="347472" lvl="0" indent="-347472" algn="l" rtl="0">
              <a:lnSpc>
                <a:spcPct val="110000"/>
              </a:lnSpc>
              <a:spcBef>
                <a:spcPts val="440"/>
              </a:spcBef>
              <a:spcAft>
                <a:spcPts val="0"/>
              </a:spcAft>
              <a:buSzPts val="2080"/>
              <a:buFont typeface="Noto Sans Symbols"/>
              <a:buChar char="❖"/>
            </a:pPr>
            <a:endParaRPr lang="en-US" dirty="0"/>
          </a:p>
          <a:p>
            <a:pPr marL="0" lvl="0" indent="0" algn="l" rtl="0">
              <a:lnSpc>
                <a:spcPct val="110000"/>
              </a:lnSpc>
              <a:spcBef>
                <a:spcPts val="440"/>
              </a:spcBef>
              <a:spcAft>
                <a:spcPts val="0"/>
              </a:spcAft>
              <a:buSzPts val="2080"/>
              <a:buNone/>
            </a:pPr>
            <a:endParaRPr lang="en-US" dirty="0">
              <a:solidFill>
                <a:schemeClr val="dk1"/>
              </a:solidFill>
            </a:endParaRPr>
          </a:p>
        </p:txBody>
      </p:sp>
      <p:sp>
        <p:nvSpPr>
          <p:cNvPr id="144" name="Google Shape;144;p27"/>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5</a:t>
            </a:fld>
            <a:endParaRPr/>
          </a:p>
        </p:txBody>
      </p:sp>
      <p:pic>
        <p:nvPicPr>
          <p:cNvPr id="1026" name="Picture 2" descr="Bloom's Taxonomy">
            <a:extLst>
              <a:ext uri="{FF2B5EF4-FFF2-40B4-BE49-F238E27FC236}">
                <a16:creationId xmlns:a16="http://schemas.microsoft.com/office/drawing/2014/main" id="{81ED356A-4FD1-957B-C8B5-5B7AF735B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9659" y="3752350"/>
            <a:ext cx="4627857" cy="2605839"/>
          </a:xfrm>
          <a:prstGeom prst="rect">
            <a:avLst/>
          </a:prstGeom>
          <a:noFill/>
          <a:extLst>
            <a:ext uri="{909E8E84-426E-40DD-AFC4-6F175D3DCCD1}">
              <a14:hiddenFill xmlns:a14="http://schemas.microsoft.com/office/drawing/2010/main">
                <a:solidFill>
                  <a:srgbClr val="FFFFFF"/>
                </a:solidFill>
              </a14:hiddenFill>
            </a:ext>
          </a:extLst>
        </p:spPr>
      </p:pic>
      <p:sp>
        <p:nvSpPr>
          <p:cNvPr id="4" name="Google Shape;143;p27">
            <a:extLst>
              <a:ext uri="{FF2B5EF4-FFF2-40B4-BE49-F238E27FC236}">
                <a16:creationId xmlns:a16="http://schemas.microsoft.com/office/drawing/2014/main" id="{FDA8FFDA-050D-557F-7BC6-7F7ED4A6503D}"/>
              </a:ext>
            </a:extLst>
          </p:cNvPr>
          <p:cNvSpPr txBox="1">
            <a:spLocks/>
          </p:cNvSpPr>
          <p:nvPr/>
        </p:nvSpPr>
        <p:spPr>
          <a:xfrm>
            <a:off x="396875" y="3692190"/>
            <a:ext cx="4800767" cy="497205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60680" algn="l" rtl="0">
              <a:lnSpc>
                <a:spcPct val="110000"/>
              </a:lnSpc>
              <a:spcBef>
                <a:spcPts val="440"/>
              </a:spcBef>
              <a:spcAft>
                <a:spcPts val="0"/>
              </a:spcAft>
              <a:buClr>
                <a:srgbClr val="4B2A85"/>
              </a:buClr>
              <a:buSzPts val="2080"/>
              <a:buFont typeface="Noto Sans Symbols"/>
              <a:buChar char="❖"/>
              <a:defRPr sz="2600" b="0" i="0" u="none" strike="noStrike" cap="none">
                <a:solidFill>
                  <a:schemeClr val="dk1"/>
                </a:solidFill>
                <a:latin typeface="Calibri"/>
                <a:ea typeface="Calibri"/>
                <a:cs typeface="Calibri"/>
                <a:sym typeface="Calibri"/>
              </a:defRPr>
            </a:lvl1pPr>
            <a:lvl2pPr marL="914400" marR="0" lvl="1" indent="-382269" algn="l" rtl="0">
              <a:lnSpc>
                <a:spcPct val="110000"/>
              </a:lnSpc>
              <a:spcBef>
                <a:spcPts val="24"/>
              </a:spcBef>
              <a:spcAft>
                <a:spcPts val="0"/>
              </a:spcAft>
              <a:buClr>
                <a:srgbClr val="4B2A85"/>
              </a:buClr>
              <a:buSzPts val="2420"/>
              <a:buFont typeface="Noto Sans Symbols"/>
              <a:buChar char="▪"/>
              <a:defRPr sz="2200" b="0" i="0" u="none" strike="noStrike" cap="none">
                <a:solidFill>
                  <a:schemeClr val="dk1"/>
                </a:solidFill>
                <a:latin typeface="Calibri"/>
                <a:ea typeface="Calibri"/>
                <a:cs typeface="Calibri"/>
                <a:sym typeface="Calibri"/>
              </a:defRPr>
            </a:lvl2pPr>
            <a:lvl3pPr marL="1371600" marR="0" lvl="2" indent="-368300" algn="l" rtl="0">
              <a:lnSpc>
                <a:spcPct val="110000"/>
              </a:lnSpc>
              <a:spcBef>
                <a:spcPts val="0"/>
              </a:spcBef>
              <a:spcAft>
                <a:spcPts val="0"/>
              </a:spcAft>
              <a:buClr>
                <a:srgbClr val="4B2A85"/>
              </a:buClr>
              <a:buSzPts val="22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1200"/>
              </a:spcBef>
              <a:spcAft>
                <a:spcPts val="0"/>
              </a:spcAft>
              <a:buClr>
                <a:srgbClr val="4B2A85"/>
              </a:buClr>
              <a:buSzPts val="1800"/>
              <a:buFont typeface="Calibri"/>
              <a:buChar char="–"/>
              <a:defRPr sz="18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rgbClr val="4B2A85"/>
              </a:buClr>
              <a:buSzPts val="1800"/>
              <a:buFont typeface="Calibri"/>
              <a:buChar char="»"/>
              <a:defRPr sz="18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Calibri"/>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Calibri"/>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Calibri"/>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Calibri"/>
              <a:buChar char="»"/>
              <a:defRPr sz="2000" b="0" i="0" u="none" strike="noStrike" cap="none">
                <a:solidFill>
                  <a:schemeClr val="dk1"/>
                </a:solidFill>
                <a:latin typeface="Calibri"/>
                <a:ea typeface="Calibri"/>
                <a:cs typeface="Calibri"/>
                <a:sym typeface="Calibri"/>
              </a:defRPr>
            </a:lvl9pPr>
          </a:lstStyle>
          <a:p>
            <a:pPr marL="347472" indent="-347472"/>
            <a:endParaRPr lang="en-US" dirty="0"/>
          </a:p>
          <a:p>
            <a:pPr marL="347472" indent="-347472"/>
            <a:r>
              <a:rPr lang="en-US" dirty="0"/>
              <a:t>Discuss how you can practically engage in higher-order levels of thinking in Bloom’s Taxonomy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Google Shape;50;p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Lecture Outline</a:t>
            </a:r>
            <a:endParaRPr/>
          </a:p>
        </p:txBody>
      </p:sp>
      <p:sp>
        <p:nvSpPr>
          <p:cNvPr id="51" name="Google Shape;51;p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Bloom’s Taxonomy</a:t>
            </a:r>
          </a:p>
          <a:p>
            <a:pPr marL="640080" lvl="1" indent="-283464" algn="l" rtl="0">
              <a:lnSpc>
                <a:spcPct val="110000"/>
              </a:lnSpc>
              <a:spcBef>
                <a:spcPts val="24"/>
              </a:spcBef>
              <a:spcAft>
                <a:spcPts val="0"/>
              </a:spcAft>
              <a:buSzPts val="2420"/>
              <a:buChar char="▪"/>
            </a:pPr>
            <a:r>
              <a:rPr lang="en-US" dirty="0">
                <a:solidFill>
                  <a:schemeClr val="tx1"/>
                </a:solidFill>
              </a:rPr>
              <a:t>Applying Higher Levels of Cognition to Learning</a:t>
            </a:r>
          </a:p>
          <a:p>
            <a:pPr marL="640080" lvl="1" indent="-283464" algn="l" rtl="0">
              <a:lnSpc>
                <a:spcPct val="110000"/>
              </a:lnSpc>
              <a:spcBef>
                <a:spcPts val="24"/>
              </a:spcBef>
              <a:spcAft>
                <a:spcPts val="0"/>
              </a:spcAft>
              <a:buSzPts val="2420"/>
              <a:buChar char="▪"/>
            </a:pPr>
            <a:endParaRPr lang="en-US" dirty="0">
              <a:solidFill>
                <a:schemeClr val="tx1"/>
              </a:solidFill>
            </a:endParaRPr>
          </a:p>
          <a:p>
            <a:pPr marL="347472" lvl="0" indent="-347472" algn="l" rtl="0">
              <a:lnSpc>
                <a:spcPct val="110000"/>
              </a:lnSpc>
              <a:spcBef>
                <a:spcPts val="440"/>
              </a:spcBef>
              <a:spcAft>
                <a:spcPts val="0"/>
              </a:spcAft>
              <a:buSzPts val="2080"/>
              <a:buChar char="❖"/>
            </a:pPr>
            <a:r>
              <a:rPr lang="en-US" b="1" dirty="0">
                <a:solidFill>
                  <a:srgbClr val="4B2A85"/>
                </a:solidFill>
              </a:rPr>
              <a:t>Storing Data: The Bit</a:t>
            </a:r>
          </a:p>
          <a:p>
            <a:pPr marL="640080" lvl="1" indent="-283464" algn="l" rtl="0">
              <a:lnSpc>
                <a:spcPct val="110000"/>
              </a:lnSpc>
              <a:spcBef>
                <a:spcPts val="24"/>
              </a:spcBef>
              <a:spcAft>
                <a:spcPts val="0"/>
              </a:spcAft>
              <a:buSzPts val="2420"/>
              <a:buChar char="▪"/>
            </a:pPr>
            <a:r>
              <a:rPr lang="en-US" b="1" dirty="0">
                <a:solidFill>
                  <a:srgbClr val="4B2A85"/>
                </a:solidFill>
              </a:rPr>
              <a:t>Bit Overview and Implementation</a:t>
            </a:r>
          </a:p>
          <a:p>
            <a:pPr marL="640080" lvl="1" indent="-283464" algn="l" rtl="0">
              <a:lnSpc>
                <a:spcPct val="110000"/>
              </a:lnSpc>
              <a:spcBef>
                <a:spcPts val="24"/>
              </a:spcBef>
              <a:spcAft>
                <a:spcPts val="0"/>
              </a:spcAft>
              <a:buSzPts val="2420"/>
              <a:buChar char="▪"/>
            </a:pPr>
            <a:endParaRPr lang="en-US" dirty="0">
              <a:solidFill>
                <a:schemeClr val="tx1"/>
              </a:solidFill>
            </a:endParaRPr>
          </a:p>
          <a:p>
            <a:pPr marL="347472" lvl="0" indent="-347472" algn="l" rtl="0">
              <a:lnSpc>
                <a:spcPct val="110000"/>
              </a:lnSpc>
              <a:spcBef>
                <a:spcPts val="440"/>
              </a:spcBef>
              <a:spcAft>
                <a:spcPts val="0"/>
              </a:spcAft>
              <a:buSzPts val="2080"/>
              <a:buChar char="❖"/>
            </a:pPr>
            <a:r>
              <a:rPr lang="en-US" dirty="0">
                <a:solidFill>
                  <a:schemeClr val="tx1"/>
                </a:solidFill>
              </a:rPr>
              <a:t>Representing and Building Memory</a:t>
            </a:r>
          </a:p>
          <a:p>
            <a:pPr marL="640080" lvl="1" indent="-283464" algn="l" rtl="0">
              <a:lnSpc>
                <a:spcPct val="110000"/>
              </a:lnSpc>
              <a:spcBef>
                <a:spcPts val="24"/>
              </a:spcBef>
              <a:spcAft>
                <a:spcPts val="0"/>
              </a:spcAft>
              <a:buSzPts val="2420"/>
              <a:buChar char="▪"/>
            </a:pPr>
            <a:r>
              <a:rPr lang="en-US" dirty="0">
                <a:solidFill>
                  <a:schemeClr val="tx1"/>
                </a:solidFill>
              </a:rPr>
              <a:t>Array Abstraction, Building From the Bit</a:t>
            </a:r>
          </a:p>
          <a:p>
            <a:pPr marL="640080" lvl="1" indent="-283464" algn="l" rtl="0">
              <a:lnSpc>
                <a:spcPct val="110000"/>
              </a:lnSpc>
              <a:spcBef>
                <a:spcPts val="24"/>
              </a:spcBef>
              <a:spcAft>
                <a:spcPts val="0"/>
              </a:spcAft>
              <a:buSzPts val="2420"/>
              <a:buChar char="▪"/>
            </a:pPr>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Program Counter (PC) Overview</a:t>
            </a:r>
          </a:p>
          <a:p>
            <a:pPr marL="640080" lvl="1" indent="-283464" algn="l" rtl="0">
              <a:lnSpc>
                <a:spcPct val="110000"/>
              </a:lnSpc>
              <a:spcBef>
                <a:spcPts val="24"/>
              </a:spcBef>
              <a:spcAft>
                <a:spcPts val="0"/>
              </a:spcAft>
              <a:buSzPts val="2420"/>
              <a:buChar char="▪"/>
            </a:pPr>
            <a:r>
              <a:rPr lang="en-US" dirty="0">
                <a:solidFill>
                  <a:schemeClr val="tx1"/>
                </a:solidFill>
              </a:rPr>
              <a:t>Control Flow of Computer Programs</a:t>
            </a:r>
          </a:p>
        </p:txBody>
      </p:sp>
      <p:sp>
        <p:nvSpPr>
          <p:cNvPr id="52" name="Google Shape;52;p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6</a:t>
            </a:fld>
            <a:endParaRPr/>
          </a:p>
        </p:txBody>
      </p:sp>
    </p:spTree>
    <p:extLst>
      <p:ext uri="{BB962C8B-B14F-4D97-AF65-F5344CB8AC3E}">
        <p14:creationId xmlns:p14="http://schemas.microsoft.com/office/powerpoint/2010/main" val="2114432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9"/>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Computer Overview</a:t>
            </a:r>
            <a:endParaRPr/>
          </a:p>
        </p:txBody>
      </p:sp>
      <p:sp>
        <p:nvSpPr>
          <p:cNvPr id="68" name="Google Shape;68;p9"/>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CPU is the “brain” of our computer</a:t>
            </a:r>
            <a:endParaRPr dirty="0"/>
          </a:p>
          <a:p>
            <a:pPr marL="640080" lvl="1" indent="-283464" algn="l" rtl="0">
              <a:lnSpc>
                <a:spcPct val="110000"/>
              </a:lnSpc>
              <a:spcBef>
                <a:spcPts val="24"/>
              </a:spcBef>
              <a:spcAft>
                <a:spcPts val="0"/>
              </a:spcAft>
              <a:buSzPts val="2420"/>
              <a:buChar char="▪"/>
            </a:pPr>
            <a:r>
              <a:rPr lang="en-US" dirty="0"/>
              <a:t>Does necessary computations (add, subtract, multiply, etc.)</a:t>
            </a:r>
            <a:endParaRPr dirty="0"/>
          </a:p>
          <a:p>
            <a:pPr marL="356616" lvl="1" indent="0" algn="l" rtl="0">
              <a:lnSpc>
                <a:spcPct val="110000"/>
              </a:lnSpc>
              <a:spcBef>
                <a:spcPts val="24"/>
              </a:spcBef>
              <a:spcAft>
                <a:spcPts val="0"/>
              </a:spcAft>
              <a:buSzPts val="2420"/>
              <a:buNone/>
            </a:pPr>
            <a:endParaRPr dirty="0"/>
          </a:p>
          <a:p>
            <a:pPr marL="347472" lvl="0" indent="-347472" algn="l" rtl="0">
              <a:lnSpc>
                <a:spcPct val="110000"/>
              </a:lnSpc>
              <a:spcBef>
                <a:spcPts val="440"/>
              </a:spcBef>
              <a:spcAft>
                <a:spcPts val="0"/>
              </a:spcAft>
              <a:buSzPts val="2080"/>
              <a:buFont typeface="Noto Sans Symbols"/>
              <a:buChar char="❖"/>
            </a:pPr>
            <a:r>
              <a:rPr lang="en-US" dirty="0"/>
              <a:t>Memory is used to store values for later use</a:t>
            </a:r>
            <a:endParaRPr dirty="0"/>
          </a:p>
          <a:p>
            <a:pPr marL="640080" lvl="1" indent="-283464" algn="l" rtl="0">
              <a:lnSpc>
                <a:spcPct val="110000"/>
              </a:lnSpc>
              <a:spcBef>
                <a:spcPts val="24"/>
              </a:spcBef>
              <a:spcAft>
                <a:spcPts val="0"/>
              </a:spcAft>
              <a:buSzPts val="2420"/>
              <a:buChar char="▪"/>
            </a:pPr>
            <a:r>
              <a:rPr lang="en-US" dirty="0"/>
              <a:t>Requires persistence across multiple computations</a:t>
            </a:r>
            <a:endParaRPr dirty="0"/>
          </a:p>
          <a:p>
            <a:pPr marL="640080" lvl="1" indent="-283464" algn="l" rtl="0">
              <a:lnSpc>
                <a:spcPct val="110000"/>
              </a:lnSpc>
              <a:spcBef>
                <a:spcPts val="24"/>
              </a:spcBef>
              <a:spcAft>
                <a:spcPts val="0"/>
              </a:spcAft>
              <a:buSzPts val="2420"/>
              <a:buChar char="▪"/>
            </a:pPr>
            <a:r>
              <a:rPr lang="en-US" dirty="0"/>
              <a:t>Needs to change values at our discretion</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69" name="Google Shape;69;p9"/>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7</a:t>
            </a:fld>
            <a:endParaRPr/>
          </a:p>
        </p:txBody>
      </p:sp>
      <p:sp>
        <p:nvSpPr>
          <p:cNvPr id="2" name="Google Shape;240;p55">
            <a:extLst>
              <a:ext uri="{FF2B5EF4-FFF2-40B4-BE49-F238E27FC236}">
                <a16:creationId xmlns:a16="http://schemas.microsoft.com/office/drawing/2014/main" id="{DFCBEC88-3A8C-ACC8-4CB5-18FC6FB9F794}"/>
              </a:ext>
            </a:extLst>
          </p:cNvPr>
          <p:cNvSpPr/>
          <p:nvPr/>
        </p:nvSpPr>
        <p:spPr>
          <a:xfrm>
            <a:off x="2307000" y="3959487"/>
            <a:ext cx="4530000" cy="2752725"/>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COMPUTER</a:t>
            </a:r>
            <a:endParaRPr sz="2000" b="1" i="0" u="none" strike="noStrike" cap="none">
              <a:solidFill>
                <a:srgbClr val="000000"/>
              </a:solidFill>
              <a:latin typeface="Calibri"/>
              <a:ea typeface="Calibri"/>
              <a:cs typeface="Calibri"/>
              <a:sym typeface="Calibri"/>
            </a:endParaRPr>
          </a:p>
        </p:txBody>
      </p:sp>
      <p:sp>
        <p:nvSpPr>
          <p:cNvPr id="3" name="Google Shape;241;p55">
            <a:extLst>
              <a:ext uri="{FF2B5EF4-FFF2-40B4-BE49-F238E27FC236}">
                <a16:creationId xmlns:a16="http://schemas.microsoft.com/office/drawing/2014/main" id="{A9797B7E-A8E6-1C7B-1F2E-E26945290A4D}"/>
              </a:ext>
            </a:extLst>
          </p:cNvPr>
          <p:cNvSpPr/>
          <p:nvPr/>
        </p:nvSpPr>
        <p:spPr>
          <a:xfrm>
            <a:off x="2481130" y="4632737"/>
            <a:ext cx="1649400" cy="1920463"/>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dirty="0">
                <a:solidFill>
                  <a:srgbClr val="000000"/>
                </a:solidFill>
                <a:latin typeface="Calibri"/>
                <a:ea typeface="Calibri"/>
                <a:cs typeface="Calibri"/>
                <a:sym typeface="Calibri"/>
              </a:rPr>
              <a:t>MEMORY</a:t>
            </a:r>
          </a:p>
          <a:p>
            <a:pPr marL="0" marR="0" lvl="0" indent="0" algn="ctr" rtl="0">
              <a:lnSpc>
                <a:spcPct val="100000"/>
              </a:lnSpc>
              <a:spcBef>
                <a:spcPts val="1000"/>
              </a:spcBef>
              <a:spcAft>
                <a:spcPts val="0"/>
              </a:spcAft>
              <a:buClr>
                <a:srgbClr val="000000"/>
              </a:buClr>
              <a:buSzPts val="2000"/>
              <a:buFont typeface="Arial"/>
              <a:buNone/>
            </a:pPr>
            <a:endParaRPr lang="en-US" sz="2000" b="1" i="0" u="none" strike="noStrike" cap="none" dirty="0">
              <a:solidFill>
                <a:srgbClr val="000000"/>
              </a:solidFill>
              <a:latin typeface="Calibri"/>
              <a:ea typeface="Calibri"/>
              <a:cs typeface="Calibri"/>
              <a:sym typeface="Calibri"/>
            </a:endParaRPr>
          </a:p>
          <a:p>
            <a:pPr marL="0" marR="0" lvl="0" indent="0" algn="ctr" rtl="0">
              <a:lnSpc>
                <a:spcPct val="100000"/>
              </a:lnSpc>
              <a:spcBef>
                <a:spcPts val="1000"/>
              </a:spcBef>
              <a:spcAft>
                <a:spcPts val="0"/>
              </a:spcAft>
              <a:buClr>
                <a:srgbClr val="000000"/>
              </a:buClr>
              <a:buSzPts val="2000"/>
              <a:buFont typeface="Arial"/>
              <a:buNone/>
            </a:pPr>
            <a:r>
              <a:rPr lang="en-US" sz="1600" b="1" dirty="0">
                <a:latin typeface="Calibri"/>
                <a:ea typeface="Calibri"/>
                <a:cs typeface="Calibri"/>
                <a:sym typeface="Calibri"/>
              </a:rPr>
              <a:t>Data and instructions</a:t>
            </a:r>
            <a:endParaRPr sz="1600" b="1" i="0" u="none" strike="noStrike" cap="none" dirty="0">
              <a:solidFill>
                <a:srgbClr val="000000"/>
              </a:solidFill>
              <a:latin typeface="Calibri"/>
              <a:ea typeface="Calibri"/>
              <a:cs typeface="Calibri"/>
              <a:sym typeface="Calibri"/>
            </a:endParaRPr>
          </a:p>
        </p:txBody>
      </p:sp>
      <p:sp>
        <p:nvSpPr>
          <p:cNvPr id="5" name="Google Shape;244;p55">
            <a:extLst>
              <a:ext uri="{FF2B5EF4-FFF2-40B4-BE49-F238E27FC236}">
                <a16:creationId xmlns:a16="http://schemas.microsoft.com/office/drawing/2014/main" id="{6BE92F19-7CC8-5E3F-EE4A-CF3E4B751DE7}"/>
              </a:ext>
            </a:extLst>
          </p:cNvPr>
          <p:cNvSpPr/>
          <p:nvPr/>
        </p:nvSpPr>
        <p:spPr>
          <a:xfrm>
            <a:off x="4564055" y="4632737"/>
            <a:ext cx="2091300" cy="1920463"/>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CPU</a:t>
            </a:r>
            <a:endParaRPr sz="2000" b="1" i="0" u="none" strike="noStrike" cap="none">
              <a:solidFill>
                <a:srgbClr val="000000"/>
              </a:solidFill>
              <a:latin typeface="Calibri"/>
              <a:ea typeface="Calibri"/>
              <a:cs typeface="Calibri"/>
              <a:sym typeface="Calibri"/>
            </a:endParaRPr>
          </a:p>
        </p:txBody>
      </p:sp>
      <p:sp>
        <p:nvSpPr>
          <p:cNvPr id="6" name="Google Shape;245;p55">
            <a:extLst>
              <a:ext uri="{FF2B5EF4-FFF2-40B4-BE49-F238E27FC236}">
                <a16:creationId xmlns:a16="http://schemas.microsoft.com/office/drawing/2014/main" id="{DBECB2FB-A03C-93B6-F77D-0C35B198DB9B}"/>
              </a:ext>
            </a:extLst>
          </p:cNvPr>
          <p:cNvSpPr/>
          <p:nvPr/>
        </p:nvSpPr>
        <p:spPr>
          <a:xfrm>
            <a:off x="4741005" y="5601590"/>
            <a:ext cx="1788600" cy="809747"/>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dirty="0">
                <a:solidFill>
                  <a:srgbClr val="000000"/>
                </a:solidFill>
                <a:latin typeface="Calibri"/>
                <a:ea typeface="Calibri"/>
                <a:cs typeface="Calibri"/>
                <a:sym typeface="Calibri"/>
              </a:rPr>
              <a:t>Program Counter (which line of code should I execute)</a:t>
            </a:r>
            <a:endParaRPr sz="1400" b="1" i="0" u="none" strike="noStrike" cap="none" dirty="0">
              <a:solidFill>
                <a:srgbClr val="000000"/>
              </a:solidFill>
              <a:latin typeface="Calibri"/>
              <a:ea typeface="Calibri"/>
              <a:cs typeface="Calibri"/>
              <a:sym typeface="Calibri"/>
            </a:endParaRPr>
          </a:p>
        </p:txBody>
      </p:sp>
      <p:sp>
        <p:nvSpPr>
          <p:cNvPr id="11" name="Google Shape;250;p55">
            <a:extLst>
              <a:ext uri="{FF2B5EF4-FFF2-40B4-BE49-F238E27FC236}">
                <a16:creationId xmlns:a16="http://schemas.microsoft.com/office/drawing/2014/main" id="{BF687DC0-359E-2EFF-39D3-D18F0CC85CA6}"/>
              </a:ext>
            </a:extLst>
          </p:cNvPr>
          <p:cNvSpPr/>
          <p:nvPr/>
        </p:nvSpPr>
        <p:spPr>
          <a:xfrm rot="10800000">
            <a:off x="3991055" y="5589637"/>
            <a:ext cx="5730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251;p55">
            <a:extLst>
              <a:ext uri="{FF2B5EF4-FFF2-40B4-BE49-F238E27FC236}">
                <a16:creationId xmlns:a16="http://schemas.microsoft.com/office/drawing/2014/main" id="{778C1D04-DC9A-7C80-8FCF-0F35A631E314}"/>
              </a:ext>
            </a:extLst>
          </p:cNvPr>
          <p:cNvSpPr/>
          <p:nvPr/>
        </p:nvSpPr>
        <p:spPr>
          <a:xfrm>
            <a:off x="4130530" y="5114962"/>
            <a:ext cx="5730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83"/>
        <p:cNvGrpSpPr/>
        <p:nvPr/>
      </p:nvGrpSpPr>
      <p:grpSpPr>
        <a:xfrm>
          <a:off x="0" y="0"/>
          <a:ext cx="0" cy="0"/>
          <a:chOff x="0" y="0"/>
          <a:chExt cx="0" cy="0"/>
        </a:xfrm>
      </p:grpSpPr>
      <p:sp>
        <p:nvSpPr>
          <p:cNvPr id="584" name="Google Shape;584;p6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The Data Flip-Flop Gate</a:t>
            </a:r>
            <a:endParaRPr dirty="0"/>
          </a:p>
        </p:txBody>
      </p:sp>
      <p:sp>
        <p:nvSpPr>
          <p:cNvPr id="585" name="Google Shape;585;p6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Simplest state-keeping component</a:t>
            </a:r>
            <a:endParaRPr dirty="0"/>
          </a:p>
          <a:p>
            <a:pPr marL="640080" lvl="1" indent="-283464" algn="l" rtl="0">
              <a:lnSpc>
                <a:spcPct val="110000"/>
              </a:lnSpc>
              <a:spcBef>
                <a:spcPts val="24"/>
              </a:spcBef>
              <a:spcAft>
                <a:spcPts val="0"/>
              </a:spcAft>
              <a:buSzPts val="2420"/>
              <a:buChar char="▪"/>
            </a:pPr>
            <a:r>
              <a:rPr lang="en-US" dirty="0"/>
              <a:t>1-bit input, 1-bit output</a:t>
            </a:r>
            <a:endParaRPr dirty="0"/>
          </a:p>
          <a:p>
            <a:pPr marL="640080" lvl="1" indent="-283464" algn="l" rtl="0">
              <a:lnSpc>
                <a:spcPct val="110000"/>
              </a:lnSpc>
              <a:spcBef>
                <a:spcPts val="24"/>
              </a:spcBef>
              <a:spcAft>
                <a:spcPts val="0"/>
              </a:spcAft>
              <a:buSzPts val="2420"/>
              <a:buChar char="▪"/>
            </a:pPr>
            <a:r>
              <a:rPr lang="en-US" dirty="0"/>
              <a:t>Wired to the clock signal</a:t>
            </a:r>
            <a:endParaRPr dirty="0"/>
          </a:p>
          <a:p>
            <a:pPr marL="640080" lvl="1" indent="-283464" algn="l" rtl="0">
              <a:lnSpc>
                <a:spcPct val="110000"/>
              </a:lnSpc>
              <a:spcBef>
                <a:spcPts val="24"/>
              </a:spcBef>
              <a:spcAft>
                <a:spcPts val="0"/>
              </a:spcAft>
              <a:buSzPts val="2420"/>
              <a:buChar char="▪"/>
            </a:pPr>
            <a:r>
              <a:rPr lang="en-US" dirty="0"/>
              <a:t>Always outputs its previous input: </a:t>
            </a:r>
            <a:r>
              <a:rPr lang="en-US" b="1" dirty="0">
                <a:latin typeface="Courier New"/>
                <a:ea typeface="Courier New"/>
                <a:cs typeface="Courier New"/>
                <a:sym typeface="Courier New"/>
              </a:rPr>
              <a:t>out(t) = in(t-1)</a:t>
            </a:r>
            <a:endParaRPr b="1"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Implementation: a gate that can flip between two stable states (remembering 0 vs. remembering 1)</a:t>
            </a:r>
            <a:endParaRPr dirty="0"/>
          </a:p>
          <a:p>
            <a:pPr marL="640080" lvl="1" indent="-283464" algn="l" rtl="0">
              <a:lnSpc>
                <a:spcPct val="110000"/>
              </a:lnSpc>
              <a:spcBef>
                <a:spcPts val="24"/>
              </a:spcBef>
              <a:spcAft>
                <a:spcPts val="0"/>
              </a:spcAft>
              <a:buSzPts val="2420"/>
              <a:buChar char="▪"/>
            </a:pPr>
            <a:r>
              <a:rPr lang="en-US" dirty="0"/>
              <a:t>Gates with this behavior are “Data Flip Flops” (DFFs)</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586" name="Google Shape;586;p6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8</a:t>
            </a:fld>
            <a:endParaRPr/>
          </a:p>
        </p:txBody>
      </p:sp>
      <p:pic>
        <p:nvPicPr>
          <p:cNvPr id="587" name="Google Shape;587;p64" descr="Circuit diagram showing a DFF. There is an input on the left, an output on the right, and a clock signal on top. The DFF outputs the input given at the previous time period based on the clock signal" title="DFF Circuit Diagram"/>
          <p:cNvPicPr preferRelativeResize="0"/>
          <p:nvPr/>
        </p:nvPicPr>
        <p:blipFill rotWithShape="1">
          <a:blip r:embed="rId3">
            <a:alphaModFix/>
          </a:blip>
          <a:srcRect/>
          <a:stretch/>
        </p:blipFill>
        <p:spPr>
          <a:xfrm>
            <a:off x="3294050" y="4999871"/>
            <a:ext cx="2571750" cy="12192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8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8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91"/>
        <p:cNvGrpSpPr/>
        <p:nvPr/>
      </p:nvGrpSpPr>
      <p:grpSpPr>
        <a:xfrm>
          <a:off x="0" y="0"/>
          <a:ext cx="0" cy="0"/>
          <a:chOff x="0" y="0"/>
          <a:chExt cx="0" cy="0"/>
        </a:xfrm>
      </p:grpSpPr>
      <p:sp>
        <p:nvSpPr>
          <p:cNvPr id="592" name="Google Shape;592;p66"/>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Aside: Treating the DFF as a Primitive</a:t>
            </a:r>
            <a:endParaRPr dirty="0"/>
          </a:p>
        </p:txBody>
      </p:sp>
      <p:sp>
        <p:nvSpPr>
          <p:cNvPr id="593" name="Google Shape;593;p66"/>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Disclaimer: DFFs can be made from Nand gates exclusively</a:t>
            </a:r>
            <a:endParaRPr dirty="0"/>
          </a:p>
          <a:p>
            <a:pPr marL="640080" lvl="1" indent="-283464" algn="l" rtl="0">
              <a:lnSpc>
                <a:spcPct val="110000"/>
              </a:lnSpc>
              <a:spcBef>
                <a:spcPts val="24"/>
              </a:spcBef>
              <a:spcAft>
                <a:spcPts val="0"/>
              </a:spcAft>
              <a:buSzPts val="2420"/>
              <a:buChar char="▪"/>
            </a:pPr>
            <a:r>
              <a:rPr lang="en-US" dirty="0"/>
              <a:t>But requires wiring them together in a “messy” loop that the hardware simulator can’t simulate and isn’t very educational</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For simplicity, we will treat the DFF as a primitive in the projects</a:t>
            </a:r>
            <a:endParaRPr dirty="0"/>
          </a:p>
          <a:p>
            <a:pPr marL="640080" lvl="1" indent="-283464" algn="l" rtl="0">
              <a:lnSpc>
                <a:spcPct val="110000"/>
              </a:lnSpc>
              <a:spcBef>
                <a:spcPts val="24"/>
              </a:spcBef>
              <a:spcAft>
                <a:spcPts val="0"/>
              </a:spcAft>
              <a:buSzPts val="2420"/>
              <a:buChar char="▪"/>
            </a:pPr>
            <a:r>
              <a:rPr lang="en-US" dirty="0"/>
              <a:t>Just like Nand, you can use the built-in implementation</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594" name="Google Shape;594;p66"/>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UWTheme-333-Sp18">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B2A85"/>
      </a:hlink>
      <a:folHlink>
        <a:srgbClr val="DED4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webextension1.xml.rels><?xml version="1.0" encoding="UTF-8" standalone="yes"?>
<Relationships xmlns="http://schemas.openxmlformats.org/package/2006/relationships"><Relationship Id="rId1" Type="http://schemas.openxmlformats.org/officeDocument/2006/relationships/image" Target="../media/image8.png"/></Relationships>
</file>

<file path=ppt/webextensions/webextension1.xml><?xml version="1.0" encoding="utf-8"?>
<we:webextension xmlns:we="http://schemas.microsoft.com/office/webextensions/webextension/2010/11" id="{B96AF400-02EF-9341-B342-7487F7A9031F}">
  <we:reference id="WA104218073" version="2.1.0.0" store="en-US" storeType="OMEX"/>
  <we:alternateReferences/>
  <we:properties>
    <we:property name="Microsoft.Office.CampaignId" value="&quot;none&quot;"/>
    <we:property name="appSlideData" value="{&quot;slideId&quot;:256,&quot;confidenceLevel&quot;:2}"/>
    <we:property name="url" value="&quot;multiple_choice_poll/3n4sIxRZRNZ1orRauq4ls&quot;"/>
  </we:properties>
  <we:bindings/>
  <we:snapshot xmlns:r="http://schemas.openxmlformats.org/officeDocument/2006/relationships" r:embed="rId1"/>
</we:webextension>
</file>

<file path=docProps/app.xml><?xml version="1.0" encoding="utf-8"?>
<Properties xmlns="http://schemas.openxmlformats.org/officeDocument/2006/extended-properties" xmlns:vt="http://schemas.openxmlformats.org/officeDocument/2006/docPropsVTypes">
  <TotalTime>1316</TotalTime>
  <Words>2187</Words>
  <Application>Microsoft Macintosh PowerPoint</Application>
  <PresentationFormat>On-screen Show (4:3)</PresentationFormat>
  <Paragraphs>573</Paragraphs>
  <Slides>34</Slides>
  <Notes>34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34</vt:i4>
      </vt:variant>
    </vt:vector>
  </HeadingPairs>
  <TitlesOfParts>
    <vt:vector size="42" baseType="lpstr">
      <vt:lpstr>Noto Sans Symbols</vt:lpstr>
      <vt:lpstr>Arial</vt:lpstr>
      <vt:lpstr>Calibri</vt:lpstr>
      <vt:lpstr>Consolas</vt:lpstr>
      <vt:lpstr>Courier New</vt:lpstr>
      <vt:lpstr>Open Sans</vt:lpstr>
      <vt:lpstr>Times New Roman</vt:lpstr>
      <vt:lpstr>UWTheme-333-Sp18</vt:lpstr>
      <vt:lpstr>Bloom’s Taxonomy &amp; Sequential Logic</vt:lpstr>
      <vt:lpstr>Lecture Outline</vt:lpstr>
      <vt:lpstr>Bloom’s Taxonomy </vt:lpstr>
      <vt:lpstr>Bloom’s Taxonomy in Action: CSE 143</vt:lpstr>
      <vt:lpstr>Bloom’s Taxonomy Discussion</vt:lpstr>
      <vt:lpstr>Lecture Outline</vt:lpstr>
      <vt:lpstr>Computer Overview</vt:lpstr>
      <vt:lpstr>The Data Flip-Flop Gate</vt:lpstr>
      <vt:lpstr>Aside: Treating the DFF as a Primitive</vt:lpstr>
      <vt:lpstr>Data Flip-Flop (DFF) Behavior</vt:lpstr>
      <vt:lpstr>Sequential Chips</vt:lpstr>
      <vt:lpstr>Sequential Chips</vt:lpstr>
      <vt:lpstr>D Flip-Flop: Time Series</vt:lpstr>
      <vt:lpstr>Storing Data: The Bit</vt:lpstr>
      <vt:lpstr>Bit Behavior</vt:lpstr>
      <vt:lpstr>Bit Behavior</vt:lpstr>
      <vt:lpstr>Bit Time Series</vt:lpstr>
      <vt:lpstr>Bit Time Series</vt:lpstr>
      <vt:lpstr>PowerPoint Presentation</vt:lpstr>
      <vt:lpstr>Implementing a Bit</vt:lpstr>
      <vt:lpstr>Implementing a Bit</vt:lpstr>
      <vt:lpstr>Lecture Outline</vt:lpstr>
      <vt:lpstr>Memory Representation</vt:lpstr>
      <vt:lpstr>Memory Representation</vt:lpstr>
      <vt:lpstr>Building Memory: Register</vt:lpstr>
      <vt:lpstr>RAM: Random Access Memory</vt:lpstr>
      <vt:lpstr>Building Memory: RAM8 From Registers</vt:lpstr>
      <vt:lpstr>Building Memory: RAM8 From Registers</vt:lpstr>
      <vt:lpstr>Building Memory: The Rest of RAM</vt:lpstr>
      <vt:lpstr>Lecture Outline</vt:lpstr>
      <vt:lpstr>Program Counter (PC)</vt:lpstr>
      <vt:lpstr>Program Counter (PC)</vt:lpstr>
      <vt:lpstr>Project 4 Overview</vt:lpstr>
      <vt:lpstr>Lecture 6 Reminders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Memory, Cornell Note-Taking Method</dc:title>
  <dc:creator>Aaron Johnston</dc:creator>
  <cp:lastModifiedBy>Eric Fan</cp:lastModifiedBy>
  <cp:revision>138</cp:revision>
  <dcterms:created xsi:type="dcterms:W3CDTF">2018-03-28T08:00:24Z</dcterms:created>
  <dcterms:modified xsi:type="dcterms:W3CDTF">2024-01-17T01:07:56Z</dcterms:modified>
</cp:coreProperties>
</file>